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Lst>
  <p:sldSz cx="18288000" cy="10287000"/>
  <p:notesSz cx="6858000" cy="9144000"/>
  <p:embeddedFontLst>
    <p:embeddedFont>
      <p:font typeface="Aileron Bold" panose="00000800000000000000"/>
      <p:bold r:id="rId42"/>
    </p:embeddedFont>
    <p:embeddedFont>
      <p:font typeface="DejaVu Serif Bold" panose="02060803050605020204"/>
      <p:bold r:id="rId43"/>
    </p:embeddedFont>
    <p:embeddedFont>
      <p:font typeface="Calibri" panose="020F0502020204030204" charset="0"/>
      <p:regular r:id="rId44"/>
      <p:bold r:id="rId45"/>
      <p:italic r:id="rId46"/>
      <p:boldItalic r:id="rId47"/>
    </p:embeddedFont>
    <p:embeddedFont>
      <p:font typeface="Public Sans Bold"/>
      <p:bold r:id="rId48"/>
    </p:embeddedFont>
    <p:embeddedFont>
      <p:font typeface="Public Sans Heavy"/>
      <p:bold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9" Type="http://schemas.openxmlformats.org/officeDocument/2006/relationships/font" Target="fonts/font8.fntdata"/><Relationship Id="rId48" Type="http://schemas.openxmlformats.org/officeDocument/2006/relationships/font" Target="fonts/font7.fntdata"/><Relationship Id="rId47" Type="http://schemas.openxmlformats.org/officeDocument/2006/relationships/font" Target="fonts/font6.fntdata"/><Relationship Id="rId46" Type="http://schemas.openxmlformats.org/officeDocument/2006/relationships/font" Target="fonts/font5.fntdata"/><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jpeg"/><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image" Target="../media/image28.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hyperlink" Target="https://www.kaggle.com/datasets/aelchimminut/fruits262" TargetMode="External"/><Relationship Id="rId2" Type="http://schemas.openxmlformats.org/officeDocument/2006/relationships/image" Target="../media/image32.png"/><Relationship Id="rId1" Type="http://schemas.openxmlformats.org/officeDocument/2006/relationships/image" Target="../media/image3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12.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image" Target="../media/image1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2.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2.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GIF"/><Relationship Id="rId2" Type="http://schemas.openxmlformats.org/officeDocument/2006/relationships/image" Target="../media/image2.png"/><Relationship Id="rId1" Type="http://schemas.openxmlformats.org/officeDocument/2006/relationships/image" Target="../media/image3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6879" y="1955174"/>
            <a:ext cx="10287000" cy="6376652"/>
          </a:xfrm>
          <a:custGeom>
            <a:avLst/>
            <a:gdLst/>
            <a:ahLst/>
            <a:cxnLst/>
            <a:rect l="l" t="t" r="r" b="b"/>
            <a:pathLst>
              <a:path w="10287000" h="6376652">
                <a:moveTo>
                  <a:pt x="0" y="0"/>
                </a:moveTo>
                <a:lnTo>
                  <a:pt x="10287000" y="0"/>
                </a:lnTo>
                <a:lnTo>
                  <a:pt x="10287000" y="6376652"/>
                </a:lnTo>
                <a:lnTo>
                  <a:pt x="0" y="6376652"/>
                </a:lnTo>
                <a:lnTo>
                  <a:pt x="0" y="0"/>
                </a:lnTo>
                <a:close/>
              </a:path>
            </a:pathLst>
          </a:custGeom>
          <a:blipFill>
            <a:blip r:embed="rId1"/>
            <a:stretch>
              <a:fillRect l="-17598" r="-1745" b="-12628"/>
            </a:stretch>
          </a:blipFill>
        </p:spPr>
      </p:sp>
      <p:sp>
        <p:nvSpPr>
          <p:cNvPr id="3" name="AutoShape 3"/>
          <p:cNvSpPr/>
          <p:nvPr/>
        </p:nvSpPr>
        <p:spPr>
          <a:xfrm>
            <a:off x="1028700" y="4089320"/>
            <a:ext cx="2004386" cy="2108361"/>
          </a:xfrm>
          <a:prstGeom prst="rect">
            <a:avLst/>
          </a:prstGeom>
          <a:solidFill>
            <a:srgbClr val="5D7963"/>
          </a:solidFill>
        </p:spPr>
      </p:sp>
      <p:sp>
        <p:nvSpPr>
          <p:cNvPr id="4" name="Freeform 4"/>
          <p:cNvSpPr/>
          <p:nvPr/>
        </p:nvSpPr>
        <p:spPr>
          <a:xfrm>
            <a:off x="15189108" y="0"/>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pic>
        <p:nvPicPr>
          <p:cNvPr id="5" name="Picture 5"/>
          <p:cNvPicPr>
            <a:picLocks noChangeAspect="1"/>
          </p:cNvPicPr>
          <p:nvPr/>
        </p:nvPicPr>
        <p:blipFill>
          <a:blip r:embed="rId3"/>
          <a:srcRect/>
          <a:stretch>
            <a:fillRect/>
          </a:stretch>
        </p:blipFill>
        <p:spPr>
          <a:xfrm>
            <a:off x="14407809" y="8627199"/>
            <a:ext cx="3767769" cy="1262202"/>
          </a:xfrm>
          <a:prstGeom prst="rect">
            <a:avLst/>
          </a:prstGeom>
        </p:spPr>
      </p:pic>
      <p:sp>
        <p:nvSpPr>
          <p:cNvPr id="6" name="TextBox 6"/>
          <p:cNvSpPr txBox="1"/>
          <p:nvPr/>
        </p:nvSpPr>
        <p:spPr>
          <a:xfrm>
            <a:off x="1557267" y="4892040"/>
            <a:ext cx="6614374" cy="455295"/>
          </a:xfrm>
          <a:prstGeom prst="rect">
            <a:avLst/>
          </a:prstGeom>
        </p:spPr>
        <p:txBody>
          <a:bodyPr lIns="0" tIns="0" rIns="0" bIns="0" rtlCol="0" anchor="t">
            <a:spAutoFit/>
          </a:bodyPr>
          <a:lstStyle/>
          <a:p>
            <a:pPr>
              <a:lnSpc>
                <a:spcPts val="3780"/>
              </a:lnSpc>
            </a:pPr>
            <a:r>
              <a:rPr lang="en-US" sz="2700" spc="189">
                <a:solidFill>
                  <a:srgbClr val="FFFFFF"/>
                </a:solidFill>
                <a:latin typeface="Aileron Bold" panose="00000800000000000000"/>
              </a:rPr>
              <a:t>COMPUTER SCIENCE</a:t>
            </a:r>
            <a:endParaRPr lang="en-US" sz="2700" spc="189">
              <a:solidFill>
                <a:srgbClr val="FFFFFF"/>
              </a:solidFill>
              <a:latin typeface="Aileron Bold" panose="00000800000000000000"/>
            </a:endParaRPr>
          </a:p>
        </p:txBody>
      </p:sp>
      <p:grpSp>
        <p:nvGrpSpPr>
          <p:cNvPr id="7" name="Group 7"/>
          <p:cNvGrpSpPr/>
          <p:nvPr/>
        </p:nvGrpSpPr>
        <p:grpSpPr>
          <a:xfrm rot="0">
            <a:off x="9144000" y="2365376"/>
            <a:ext cx="9031578" cy="5556248"/>
            <a:chOff x="0" y="0"/>
            <a:chExt cx="12042104" cy="7408331"/>
          </a:xfrm>
        </p:grpSpPr>
        <p:sp>
          <p:nvSpPr>
            <p:cNvPr id="8" name="TextBox 8"/>
            <p:cNvSpPr txBox="1"/>
            <p:nvPr/>
          </p:nvSpPr>
          <p:spPr>
            <a:xfrm>
              <a:off x="0" y="314325"/>
              <a:ext cx="12042104" cy="4801239"/>
            </a:xfrm>
            <a:prstGeom prst="rect">
              <a:avLst/>
            </a:prstGeom>
          </p:spPr>
          <p:txBody>
            <a:bodyPr lIns="0" tIns="0" rIns="0" bIns="0" rtlCol="0" anchor="t">
              <a:spAutoFit/>
            </a:bodyPr>
            <a:lstStyle/>
            <a:p>
              <a:pPr algn="ctr">
                <a:lnSpc>
                  <a:spcPts val="13440"/>
                </a:lnSpc>
              </a:pPr>
              <a:r>
                <a:rPr lang="en-US" sz="14000">
                  <a:solidFill>
                    <a:srgbClr val="5D7963"/>
                  </a:solidFill>
                  <a:latin typeface="Aileron Heavy" panose="00000A00000000000000"/>
                </a:rPr>
                <a:t>Fruit Detection</a:t>
              </a:r>
              <a:endParaRPr lang="en-US" sz="14000">
                <a:solidFill>
                  <a:srgbClr val="5D7963"/>
                </a:solidFill>
                <a:latin typeface="Aileron Heavy" panose="00000A00000000000000"/>
              </a:endParaRPr>
            </a:p>
          </p:txBody>
        </p:sp>
        <p:sp>
          <p:nvSpPr>
            <p:cNvPr id="9" name="TextBox 9"/>
            <p:cNvSpPr txBox="1"/>
            <p:nvPr/>
          </p:nvSpPr>
          <p:spPr>
            <a:xfrm>
              <a:off x="0" y="5576609"/>
              <a:ext cx="12042104" cy="1861185"/>
            </a:xfrm>
            <a:prstGeom prst="rect">
              <a:avLst/>
            </a:prstGeom>
          </p:spPr>
          <p:txBody>
            <a:bodyPr lIns="0" tIns="0" rIns="0" bIns="0" rtlCol="0" anchor="t">
              <a:spAutoFit/>
            </a:bodyPr>
            <a:lstStyle/>
            <a:p>
              <a:pPr algn="ctr">
                <a:lnSpc>
                  <a:spcPts val="3780"/>
                </a:lnSpc>
              </a:pPr>
              <a:r>
                <a:rPr lang="en-US" sz="2700" spc="162">
                  <a:solidFill>
                    <a:srgbClr val="5D7963"/>
                  </a:solidFill>
                  <a:latin typeface="Aileron" panose="00000500000000000000"/>
                </a:rPr>
                <a:t>CS406 - Xử lý ảnh và ứng dụng</a:t>
              </a:r>
              <a:endParaRPr lang="en-US" sz="2700" spc="162">
                <a:solidFill>
                  <a:srgbClr val="5D7963"/>
                </a:solidFill>
                <a:latin typeface="Aileron" panose="00000500000000000000"/>
              </a:endParaRPr>
            </a:p>
            <a:p>
              <a:pPr algn="ctr">
                <a:lnSpc>
                  <a:spcPts val="3780"/>
                </a:lnSpc>
              </a:pPr>
              <a:r>
                <a:rPr lang="en-US" sz="2700" spc="162">
                  <a:solidFill>
                    <a:srgbClr val="5D7963"/>
                  </a:solidFill>
                  <a:latin typeface="Aileron" panose="00000500000000000000"/>
                </a:rPr>
                <a:t>Giảng viên hướng dẫn: Ths. Cáp Phạm Đình Thăng</a:t>
              </a:r>
              <a:endParaRPr lang="en-US" sz="2700" spc="162">
                <a:solidFill>
                  <a:srgbClr val="5D7963"/>
                </a:solidFill>
                <a:latin typeface="Aileron" panose="00000500000000000000"/>
              </a:endParaRPr>
            </a:p>
            <a:p>
              <a:pPr algn="ctr">
                <a:lnSpc>
                  <a:spcPts val="3780"/>
                </a:lnSpc>
              </a:pPr>
              <a:r>
                <a:rPr lang="en-US" sz="2700" spc="162">
                  <a:solidFill>
                    <a:srgbClr val="5D7963"/>
                  </a:solidFill>
                  <a:latin typeface="Aileron" panose="00000500000000000000"/>
                </a:rPr>
                <a:t>Group: Hades</a:t>
              </a:r>
              <a:endParaRPr lang="en-US" sz="2700" spc="162">
                <a:solidFill>
                  <a:srgbClr val="5D7963"/>
                </a:solidFill>
                <a:latin typeface="Aileron" panose="0000050000000000000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562034" cy="10287000"/>
          </a:xfrm>
          <a:custGeom>
            <a:avLst/>
            <a:gdLst/>
            <a:ahLst/>
            <a:cxnLst/>
            <a:rect l="l" t="t" r="r" b="b"/>
            <a:pathLst>
              <a:path w="6562034" h="10287000">
                <a:moveTo>
                  <a:pt x="0" y="0"/>
                </a:moveTo>
                <a:lnTo>
                  <a:pt x="6562034" y="0"/>
                </a:lnTo>
                <a:lnTo>
                  <a:pt x="6562034" y="10287000"/>
                </a:lnTo>
                <a:lnTo>
                  <a:pt x="0" y="10287000"/>
                </a:lnTo>
                <a:lnTo>
                  <a:pt x="0" y="0"/>
                </a:lnTo>
                <a:close/>
              </a:path>
            </a:pathLst>
          </a:custGeom>
          <a:blipFill>
            <a:blip r:embed="rId1"/>
            <a:stretch>
              <a:fillRect l="-23485" r="-111369"/>
            </a:stretch>
          </a:blipFill>
        </p:spPr>
      </p:sp>
      <p:grpSp>
        <p:nvGrpSpPr>
          <p:cNvPr id="3" name="Group 3"/>
          <p:cNvGrpSpPr/>
          <p:nvPr/>
        </p:nvGrpSpPr>
        <p:grpSpPr>
          <a:xfrm rot="0">
            <a:off x="4926409" y="1446683"/>
            <a:ext cx="6609476" cy="2146225"/>
            <a:chOff x="0" y="0"/>
            <a:chExt cx="8812635" cy="2861633"/>
          </a:xfrm>
        </p:grpSpPr>
        <p:sp>
          <p:nvSpPr>
            <p:cNvPr id="4" name="AutoShape 4"/>
            <p:cNvSpPr/>
            <p:nvPr/>
          </p:nvSpPr>
          <p:spPr>
            <a:xfrm>
              <a:off x="0" y="0"/>
              <a:ext cx="8812635" cy="2861633"/>
            </a:xfrm>
            <a:prstGeom prst="rect">
              <a:avLst/>
            </a:prstGeom>
            <a:solidFill>
              <a:srgbClr val="5D7963"/>
            </a:solidFill>
          </p:spPr>
        </p:sp>
        <p:sp>
          <p:nvSpPr>
            <p:cNvPr id="5" name="TextBox 5"/>
            <p:cNvSpPr txBox="1"/>
            <p:nvPr/>
          </p:nvSpPr>
          <p:spPr>
            <a:xfrm>
              <a:off x="627387" y="608491"/>
              <a:ext cx="7557861" cy="1635125"/>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Heavy" panose="00000A00000000000000"/>
                </a:rPr>
                <a:t>PURPOSE</a:t>
              </a:r>
              <a:endParaRPr lang="en-US" sz="8000" spc="160">
                <a:solidFill>
                  <a:srgbClr val="FFFFFF"/>
                </a:solidFill>
                <a:latin typeface="Aileron Heavy" panose="00000A00000000000000"/>
              </a:endParaRPr>
            </a:p>
          </p:txBody>
        </p:sp>
      </p:grpSp>
      <p:graphicFrame>
        <p:nvGraphicFramePr>
          <p:cNvPr id="6" name="Table 6"/>
          <p:cNvGraphicFramePr>
            <a:graphicFrameLocks noGrp="1"/>
          </p:cNvGraphicFramePr>
          <p:nvPr/>
        </p:nvGraphicFramePr>
        <p:xfrm>
          <a:off x="8263220" y="4873336"/>
          <a:ext cx="8996080" cy="3067050"/>
        </p:xfrm>
        <a:graphic>
          <a:graphicData uri="http://schemas.openxmlformats.org/drawingml/2006/table">
            <a:tbl>
              <a:tblPr/>
              <a:tblGrid>
                <a:gridCol w="8996080"/>
              </a:tblGrid>
              <a:tr h="2152650">
                <a:tc>
                  <a:txBody>
                    <a:bodyPr rtlCol="0"/>
                    <a:lstStyle/>
                    <a:p>
                      <a:pPr algn="l">
                        <a:lnSpc>
                          <a:spcPts val="4650"/>
                        </a:lnSpc>
                        <a:defRPr/>
                      </a:pPr>
                      <a:r>
                        <a:rPr lang="en-US" sz="3300" spc="419">
                          <a:solidFill>
                            <a:srgbClr val="5D7963"/>
                          </a:solidFill>
                          <a:latin typeface="Aileron" panose="00000500000000000000"/>
                        </a:rPr>
                        <a:t>Ý NGHĨA THỰC TIỄN CỦA ĐỀ TÀI</a:t>
                      </a:r>
                      <a:endParaRPr lang="en-US" sz="1100"/>
                    </a:p>
                    <a:p>
                      <a:pPr>
                        <a:lnSpc>
                          <a:spcPts val="4650"/>
                        </a:lnSpc>
                      </a:pPr>
                    </a:p>
                    <a:p>
                      <a:pPr>
                        <a:lnSpc>
                          <a:spcPts val="4650"/>
                        </a:lnSpc>
                      </a:pPr>
                      <a:r>
                        <a:rPr lang="en-US" sz="3300" spc="419">
                          <a:solidFill>
                            <a:srgbClr val="5D7963"/>
                          </a:solidFill>
                          <a:latin typeface="Aileron" panose="00000500000000000000"/>
                        </a:rPr>
                        <a:t>KHÓ KHĂN VÀ THÁCH THỨC</a:t>
                      </a:r>
                      <a:endParaRPr lang="en-US" sz="3300" spc="419">
                        <a:solidFill>
                          <a:srgbClr val="5D7963"/>
                        </a:solidFill>
                        <a:latin typeface="Aileron" panose="00000500000000000000"/>
                      </a:endParaRPr>
                    </a:p>
                  </a:txBody>
                  <a:tcPr marL="190500" marR="190500" marT="190500" marB="190500" anchor="t">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r h="914400">
                <a:tc>
                  <a:txBody>
                    <a:bodyPr rtlCol="0"/>
                    <a:lstStyle/>
                    <a:p>
                      <a:pPr algn="l">
                        <a:lnSpc>
                          <a:spcPts val="4200"/>
                        </a:lnSpc>
                        <a:defRPr/>
                      </a:pPr>
                      <a:endParaRPr lang="en-US" sz="1100"/>
                    </a:p>
                  </a:txBody>
                  <a:tcPr marL="190500" marR="190500" marT="190500" marB="190500" anchor="t">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r>
            </a:tbl>
          </a:graphicData>
        </a:graphic>
      </p:graphicFrame>
      <p:sp>
        <p:nvSpPr>
          <p:cNvPr id="7" name="Freeform 7"/>
          <p:cNvSpPr/>
          <p:nvPr/>
        </p:nvSpPr>
        <p:spPr>
          <a:xfrm>
            <a:off x="14996730" y="154420"/>
            <a:ext cx="3005520" cy="2365376"/>
          </a:xfrm>
          <a:custGeom>
            <a:avLst/>
            <a:gdLst/>
            <a:ahLst/>
            <a:cxnLst/>
            <a:rect l="l" t="t" r="r" b="b"/>
            <a:pathLst>
              <a:path w="3005520" h="2365376">
                <a:moveTo>
                  <a:pt x="0" y="0"/>
                </a:moveTo>
                <a:lnTo>
                  <a:pt x="3005520" y="0"/>
                </a:lnTo>
                <a:lnTo>
                  <a:pt x="3005520" y="2365375"/>
                </a:lnTo>
                <a:lnTo>
                  <a:pt x="0" y="2365375"/>
                </a:lnTo>
                <a:lnTo>
                  <a:pt x="0" y="0"/>
                </a:lnTo>
                <a:close/>
              </a:path>
            </a:pathLst>
          </a:custGeom>
          <a:blipFill>
            <a:blip r:embed="rId2"/>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48357" y="0"/>
            <a:ext cx="6039643" cy="10287000"/>
          </a:xfrm>
          <a:custGeom>
            <a:avLst/>
            <a:gdLst/>
            <a:ahLst/>
            <a:cxnLst/>
            <a:rect l="l" t="t" r="r" b="b"/>
            <a:pathLst>
              <a:path w="6039643" h="10287000">
                <a:moveTo>
                  <a:pt x="0" y="0"/>
                </a:moveTo>
                <a:lnTo>
                  <a:pt x="6039643" y="0"/>
                </a:lnTo>
                <a:lnTo>
                  <a:pt x="6039643" y="10287000"/>
                </a:lnTo>
                <a:lnTo>
                  <a:pt x="0" y="10287000"/>
                </a:lnTo>
                <a:lnTo>
                  <a:pt x="0" y="0"/>
                </a:lnTo>
                <a:close/>
              </a:path>
            </a:pathLst>
          </a:custGeom>
          <a:blipFill>
            <a:blip r:embed="rId1"/>
            <a:stretch>
              <a:fillRect l="-141695" r="-13951"/>
            </a:stretch>
          </a:blipFill>
        </p:spPr>
      </p:sp>
      <p:sp>
        <p:nvSpPr>
          <p:cNvPr id="3" name="AutoShape 3"/>
          <p:cNvSpPr/>
          <p:nvPr/>
        </p:nvSpPr>
        <p:spPr>
          <a:xfrm>
            <a:off x="11213085" y="4174337"/>
            <a:ext cx="3156202" cy="1938326"/>
          </a:xfrm>
          <a:prstGeom prst="rect">
            <a:avLst/>
          </a:prstGeom>
          <a:solidFill>
            <a:srgbClr val="5D7963"/>
          </a:solidFill>
        </p:spPr>
      </p:sp>
      <p:sp>
        <p:nvSpPr>
          <p:cNvPr id="4" name="Freeform 4"/>
          <p:cNvSpPr/>
          <p:nvPr/>
        </p:nvSpPr>
        <p:spPr>
          <a:xfrm>
            <a:off x="0" y="0"/>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sp>
        <p:nvSpPr>
          <p:cNvPr id="5" name="TextBox 5"/>
          <p:cNvSpPr txBox="1"/>
          <p:nvPr/>
        </p:nvSpPr>
        <p:spPr>
          <a:xfrm>
            <a:off x="1028700" y="3905250"/>
            <a:ext cx="9952176" cy="2457450"/>
          </a:xfrm>
          <a:prstGeom prst="rect">
            <a:avLst/>
          </a:prstGeom>
        </p:spPr>
        <p:txBody>
          <a:bodyPr lIns="0" tIns="0" rIns="0" bIns="0" rtlCol="0" anchor="t">
            <a:spAutoFit/>
          </a:bodyPr>
          <a:lstStyle/>
          <a:p>
            <a:pPr>
              <a:lnSpc>
                <a:spcPts val="9600"/>
              </a:lnSpc>
            </a:pPr>
            <a:r>
              <a:rPr lang="en-US" sz="8000" spc="160">
                <a:solidFill>
                  <a:srgbClr val="5D7963"/>
                </a:solidFill>
                <a:latin typeface="Public Sans Bold"/>
              </a:rPr>
              <a:t>Ý NGHĨA THỰC TIỄN CỦA ĐỀ TÀI</a:t>
            </a:r>
            <a:endParaRPr lang="en-US" sz="8000" spc="160">
              <a:solidFill>
                <a:srgbClr val="5D7963"/>
              </a:solidFill>
              <a:latin typeface="Public Sans Bold"/>
            </a:endParaRPr>
          </a:p>
        </p:txBody>
      </p:sp>
      <p:sp>
        <p:nvSpPr>
          <p:cNvPr id="6" name="TextBox 6"/>
          <p:cNvSpPr txBox="1"/>
          <p:nvPr/>
        </p:nvSpPr>
        <p:spPr>
          <a:xfrm>
            <a:off x="11520996" y="4497705"/>
            <a:ext cx="2683217" cy="1243965"/>
          </a:xfrm>
          <a:prstGeom prst="rect">
            <a:avLst/>
          </a:prstGeom>
        </p:spPr>
        <p:txBody>
          <a:bodyPr lIns="0" tIns="0" rIns="0" bIns="0" rtlCol="0" anchor="t">
            <a:spAutoFit/>
          </a:bodyPr>
          <a:lstStyle/>
          <a:p>
            <a:pPr>
              <a:lnSpc>
                <a:spcPts val="3360"/>
              </a:lnSpc>
            </a:pPr>
            <a:r>
              <a:rPr lang="en-US" sz="2400" spc="192">
                <a:solidFill>
                  <a:srgbClr val="FFFFFF"/>
                </a:solidFill>
                <a:latin typeface="Aileron Ultra-Bold" panose="00000A00000000000000"/>
              </a:rPr>
              <a:t>PRACTICAL SIGNIFICANCE</a:t>
            </a:r>
            <a:endParaRPr lang="en-US" sz="2400" spc="192">
              <a:solidFill>
                <a:srgbClr val="FFFFFF"/>
              </a:solidFill>
              <a:latin typeface="Aileron Ultra-Bold" panose="00000A00000000000000"/>
            </a:endParaRPr>
          </a:p>
          <a:p>
            <a:pPr>
              <a:lnSpc>
                <a:spcPts val="3360"/>
              </a:lnSpc>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133719" y="0"/>
            <a:ext cx="15508821" cy="10287000"/>
          </a:xfrm>
          <a:custGeom>
            <a:avLst/>
            <a:gdLst/>
            <a:ahLst/>
            <a:cxnLst/>
            <a:rect l="l" t="t" r="r" b="b"/>
            <a:pathLst>
              <a:path w="15508821" h="10287000">
                <a:moveTo>
                  <a:pt x="0" y="0"/>
                </a:moveTo>
                <a:lnTo>
                  <a:pt x="15508822" y="0"/>
                </a:lnTo>
                <a:lnTo>
                  <a:pt x="15508822" y="10287000"/>
                </a:lnTo>
                <a:lnTo>
                  <a:pt x="0" y="10287000"/>
                </a:lnTo>
                <a:lnTo>
                  <a:pt x="0" y="0"/>
                </a:lnTo>
                <a:close/>
              </a:path>
            </a:pathLst>
          </a:custGeom>
          <a:blipFill>
            <a:blip r:embed="rId1"/>
            <a:stretch>
              <a:fillRect b="-507"/>
            </a:stretch>
          </a:blipFill>
        </p:spPr>
      </p:sp>
      <p:grpSp>
        <p:nvGrpSpPr>
          <p:cNvPr id="3" name="Group 3"/>
          <p:cNvGrpSpPr/>
          <p:nvPr/>
        </p:nvGrpSpPr>
        <p:grpSpPr>
          <a:xfrm rot="0">
            <a:off x="11274863" y="4303079"/>
            <a:ext cx="5438906" cy="1680841"/>
            <a:chOff x="0" y="0"/>
            <a:chExt cx="7251875" cy="2241121"/>
          </a:xfrm>
        </p:grpSpPr>
        <p:sp>
          <p:nvSpPr>
            <p:cNvPr id="4" name="AutoShape 4"/>
            <p:cNvSpPr/>
            <p:nvPr/>
          </p:nvSpPr>
          <p:spPr>
            <a:xfrm>
              <a:off x="0" y="0"/>
              <a:ext cx="7251875" cy="2241121"/>
            </a:xfrm>
            <a:prstGeom prst="rect">
              <a:avLst/>
            </a:prstGeom>
            <a:solidFill>
              <a:srgbClr val="5D7963"/>
            </a:solidFill>
          </p:spPr>
        </p:sp>
        <p:sp>
          <p:nvSpPr>
            <p:cNvPr id="5" name="TextBox 5"/>
            <p:cNvSpPr txBox="1"/>
            <p:nvPr/>
          </p:nvSpPr>
          <p:spPr>
            <a:xfrm>
              <a:off x="599064" y="664885"/>
              <a:ext cx="6053747" cy="930402"/>
            </a:xfrm>
            <a:prstGeom prst="rect">
              <a:avLst/>
            </a:prstGeom>
          </p:spPr>
          <p:txBody>
            <a:bodyPr lIns="0" tIns="0" rIns="0" bIns="0" rtlCol="0" anchor="t">
              <a:spAutoFit/>
            </a:bodyPr>
            <a:lstStyle/>
            <a:p>
              <a:pPr algn="ctr">
                <a:lnSpc>
                  <a:spcPts val="5360"/>
                </a:lnSpc>
              </a:pPr>
              <a:r>
                <a:rPr lang="en-US" sz="4700" spc="84">
                  <a:solidFill>
                    <a:srgbClr val="FFFFFF"/>
                  </a:solidFill>
                  <a:latin typeface="Aileron Bold" panose="00000800000000000000"/>
                </a:rPr>
                <a:t>NÔNG NGHIỆP</a:t>
              </a:r>
              <a:endParaRPr lang="en-US" sz="4700" spc="84">
                <a:solidFill>
                  <a:srgbClr val="FFFFFF"/>
                </a:solidFill>
                <a:latin typeface="Aileron Bold" panose="00000800000000000000"/>
              </a:endParaRPr>
            </a:p>
          </p:txBody>
        </p:sp>
      </p:grpSp>
      <p:sp>
        <p:nvSpPr>
          <p:cNvPr id="6" name="Freeform 6"/>
          <p:cNvSpPr/>
          <p:nvPr/>
        </p:nvSpPr>
        <p:spPr>
          <a:xfrm>
            <a:off x="1028700" y="2119602"/>
            <a:ext cx="3557167" cy="2352643"/>
          </a:xfrm>
          <a:custGeom>
            <a:avLst/>
            <a:gdLst/>
            <a:ahLst/>
            <a:cxnLst/>
            <a:rect l="l" t="t" r="r" b="b"/>
            <a:pathLst>
              <a:path w="3557167" h="2352643">
                <a:moveTo>
                  <a:pt x="0" y="0"/>
                </a:moveTo>
                <a:lnTo>
                  <a:pt x="3557167" y="0"/>
                </a:lnTo>
                <a:lnTo>
                  <a:pt x="3557167" y="2352643"/>
                </a:lnTo>
                <a:lnTo>
                  <a:pt x="0" y="2352643"/>
                </a:lnTo>
                <a:lnTo>
                  <a:pt x="0" y="0"/>
                </a:lnTo>
                <a:close/>
              </a:path>
            </a:pathLst>
          </a:custGeom>
          <a:blipFill>
            <a:blip r:embed="rId2"/>
            <a:stretch>
              <a:fillRect l="-13926" t="-1710" r="-7720" b="-10544"/>
            </a:stretch>
          </a:blipFill>
        </p:spPr>
      </p:sp>
      <p:sp>
        <p:nvSpPr>
          <p:cNvPr id="7" name="Freeform 7"/>
          <p:cNvSpPr/>
          <p:nvPr/>
        </p:nvSpPr>
        <p:spPr>
          <a:xfrm>
            <a:off x="1028700" y="5983921"/>
            <a:ext cx="3557167" cy="2204119"/>
          </a:xfrm>
          <a:custGeom>
            <a:avLst/>
            <a:gdLst/>
            <a:ahLst/>
            <a:cxnLst/>
            <a:rect l="l" t="t" r="r" b="b"/>
            <a:pathLst>
              <a:path w="3557167" h="2204119">
                <a:moveTo>
                  <a:pt x="0" y="0"/>
                </a:moveTo>
                <a:lnTo>
                  <a:pt x="3557167" y="0"/>
                </a:lnTo>
                <a:lnTo>
                  <a:pt x="3557167" y="2204119"/>
                </a:lnTo>
                <a:lnTo>
                  <a:pt x="0" y="2204119"/>
                </a:lnTo>
                <a:lnTo>
                  <a:pt x="0" y="0"/>
                </a:lnTo>
                <a:close/>
              </a:path>
            </a:pathLst>
          </a:custGeom>
          <a:blipFill>
            <a:blip r:embed="rId3"/>
            <a:stretch>
              <a:fillRect r="-4993" b="-12964"/>
            </a:stretch>
          </a:blipFill>
        </p:spPr>
      </p:sp>
      <p:grpSp>
        <p:nvGrpSpPr>
          <p:cNvPr id="8" name="Group 8"/>
          <p:cNvGrpSpPr/>
          <p:nvPr/>
        </p:nvGrpSpPr>
        <p:grpSpPr>
          <a:xfrm rot="0">
            <a:off x="5084297" y="2443216"/>
            <a:ext cx="5854500" cy="1531217"/>
            <a:chOff x="0" y="0"/>
            <a:chExt cx="7806001" cy="2041622"/>
          </a:xfrm>
        </p:grpSpPr>
        <p:sp>
          <p:nvSpPr>
            <p:cNvPr id="9" name="TextBox 9"/>
            <p:cNvSpPr txBox="1"/>
            <p:nvPr/>
          </p:nvSpPr>
          <p:spPr>
            <a:xfrm>
              <a:off x="0" y="-66675"/>
              <a:ext cx="7806001" cy="736727"/>
            </a:xfrm>
            <a:prstGeom prst="rect">
              <a:avLst/>
            </a:prstGeom>
          </p:spPr>
          <p:txBody>
            <a:bodyPr lIns="0" tIns="0" rIns="0" bIns="0" rtlCol="0" anchor="t">
              <a:spAutoFit/>
            </a:bodyPr>
            <a:lstStyle/>
            <a:p>
              <a:pPr>
                <a:lnSpc>
                  <a:spcPts val="4650"/>
                </a:lnSpc>
              </a:pPr>
              <a:r>
                <a:rPr lang="en-US" sz="3300" spc="419">
                  <a:solidFill>
                    <a:srgbClr val="5D7963"/>
                  </a:solidFill>
                  <a:latin typeface="Aileron" panose="00000500000000000000"/>
                </a:rPr>
                <a:t>THU HOẠCH TỰ ĐỘNG</a:t>
              </a:r>
              <a:endParaRPr lang="en-US" sz="3300" spc="419">
                <a:solidFill>
                  <a:srgbClr val="5D7963"/>
                </a:solidFill>
                <a:latin typeface="Aileron" panose="00000500000000000000"/>
              </a:endParaRPr>
            </a:p>
          </p:txBody>
        </p:sp>
        <p:sp>
          <p:nvSpPr>
            <p:cNvPr id="10" name="TextBox 10"/>
            <p:cNvSpPr txBox="1"/>
            <p:nvPr/>
          </p:nvSpPr>
          <p:spPr>
            <a:xfrm>
              <a:off x="0" y="847822"/>
              <a:ext cx="7806001" cy="1193800"/>
            </a:xfrm>
            <a:prstGeom prst="rect">
              <a:avLst/>
            </a:prstGeom>
          </p:spPr>
          <p:txBody>
            <a:bodyPr lIns="0" tIns="0" rIns="0" bIns="0" rtlCol="0" anchor="t">
              <a:spAutoFit/>
            </a:bodyPr>
            <a:lstStyle/>
            <a:p>
              <a:pPr>
                <a:lnSpc>
                  <a:spcPts val="3750"/>
                </a:lnSpc>
              </a:pPr>
              <a:r>
                <a:rPr lang="en-US" sz="2500" spc="24">
                  <a:solidFill>
                    <a:srgbClr val="5D7963"/>
                  </a:solidFill>
                  <a:latin typeface="Aileron" panose="00000500000000000000"/>
                </a:rPr>
                <a:t>Hệ thống nhận diện trái cây có thể giúp tự động hóa quá trình thu hoạch</a:t>
              </a:r>
              <a:endParaRPr lang="en-US" sz="2500" spc="24">
                <a:solidFill>
                  <a:srgbClr val="5D7963"/>
                </a:solidFill>
                <a:latin typeface="Aileron" panose="00000500000000000000"/>
              </a:endParaRPr>
            </a:p>
          </p:txBody>
        </p:sp>
      </p:grpSp>
      <p:grpSp>
        <p:nvGrpSpPr>
          <p:cNvPr id="11" name="Group 11"/>
          <p:cNvGrpSpPr/>
          <p:nvPr/>
        </p:nvGrpSpPr>
        <p:grpSpPr>
          <a:xfrm rot="0">
            <a:off x="5084297" y="6458387"/>
            <a:ext cx="5854500" cy="1064492"/>
            <a:chOff x="0" y="0"/>
            <a:chExt cx="7806001" cy="1419322"/>
          </a:xfrm>
        </p:grpSpPr>
        <p:sp>
          <p:nvSpPr>
            <p:cNvPr id="12" name="TextBox 12"/>
            <p:cNvSpPr txBox="1"/>
            <p:nvPr/>
          </p:nvSpPr>
          <p:spPr>
            <a:xfrm>
              <a:off x="0" y="-66675"/>
              <a:ext cx="7806001" cy="736727"/>
            </a:xfrm>
            <a:prstGeom prst="rect">
              <a:avLst/>
            </a:prstGeom>
          </p:spPr>
          <p:txBody>
            <a:bodyPr lIns="0" tIns="0" rIns="0" bIns="0" rtlCol="0" anchor="t">
              <a:spAutoFit/>
            </a:bodyPr>
            <a:lstStyle/>
            <a:p>
              <a:pPr>
                <a:lnSpc>
                  <a:spcPts val="4650"/>
                </a:lnSpc>
              </a:pPr>
              <a:r>
                <a:rPr lang="en-US" sz="3300" spc="419">
                  <a:solidFill>
                    <a:srgbClr val="5D7963"/>
                  </a:solidFill>
                  <a:latin typeface="Aileron" panose="00000500000000000000"/>
                </a:rPr>
                <a:t>DỰ BÁO SẢN LƯỢNG</a:t>
              </a:r>
              <a:endParaRPr lang="en-US" sz="3300" spc="419">
                <a:solidFill>
                  <a:srgbClr val="5D7963"/>
                </a:solidFill>
                <a:latin typeface="Aileron" panose="00000500000000000000"/>
              </a:endParaRPr>
            </a:p>
          </p:txBody>
        </p:sp>
        <p:sp>
          <p:nvSpPr>
            <p:cNvPr id="13" name="TextBox 13"/>
            <p:cNvSpPr txBox="1"/>
            <p:nvPr/>
          </p:nvSpPr>
          <p:spPr>
            <a:xfrm>
              <a:off x="0" y="847822"/>
              <a:ext cx="7806001" cy="571500"/>
            </a:xfrm>
            <a:prstGeom prst="rect">
              <a:avLst/>
            </a:prstGeom>
          </p:spPr>
          <p:txBody>
            <a:bodyPr lIns="0" tIns="0" rIns="0" bIns="0" rtlCol="0" anchor="t">
              <a:spAutoFit/>
            </a:bodyPr>
            <a:lstStyle/>
            <a:p>
              <a:pPr>
                <a:lnSpc>
                  <a:spcPts val="3750"/>
                </a:lnSpc>
              </a:pPr>
              <a:r>
                <a:rPr lang="en-US" sz="2500" spc="24">
                  <a:solidFill>
                    <a:srgbClr val="5D7963"/>
                  </a:solidFill>
                  <a:latin typeface="Aileron" panose="00000500000000000000"/>
                </a:rPr>
                <a:t>Dự báo sản lượng cây trồng</a:t>
              </a:r>
              <a:endParaRPr lang="en-US" sz="2500" spc="24">
                <a:solidFill>
                  <a:srgbClr val="5D7963"/>
                </a:solidFill>
                <a:latin typeface="Aileron" panose="0000050000000000000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571121" cy="10287000"/>
          </a:xfrm>
          <a:custGeom>
            <a:avLst/>
            <a:gdLst/>
            <a:ahLst/>
            <a:cxnLst/>
            <a:rect l="l" t="t" r="r" b="b"/>
            <a:pathLst>
              <a:path w="6571121" h="10287000">
                <a:moveTo>
                  <a:pt x="0" y="0"/>
                </a:moveTo>
                <a:lnTo>
                  <a:pt x="6571121" y="0"/>
                </a:lnTo>
                <a:lnTo>
                  <a:pt x="6571121" y="10287000"/>
                </a:lnTo>
                <a:lnTo>
                  <a:pt x="0" y="10287000"/>
                </a:lnTo>
                <a:lnTo>
                  <a:pt x="0" y="0"/>
                </a:lnTo>
                <a:close/>
              </a:path>
            </a:pathLst>
          </a:custGeom>
          <a:blipFill>
            <a:blip r:embed="rId1"/>
            <a:stretch>
              <a:fillRect l="-67548" r="-104709"/>
            </a:stretch>
          </a:blipFill>
        </p:spPr>
      </p:sp>
      <p:grpSp>
        <p:nvGrpSpPr>
          <p:cNvPr id="3" name="Group 3"/>
          <p:cNvGrpSpPr/>
          <p:nvPr/>
        </p:nvGrpSpPr>
        <p:grpSpPr>
          <a:xfrm rot="0">
            <a:off x="2563421" y="1922331"/>
            <a:ext cx="6087011" cy="1922292"/>
            <a:chOff x="0" y="0"/>
            <a:chExt cx="8116015" cy="2563056"/>
          </a:xfrm>
        </p:grpSpPr>
        <p:sp>
          <p:nvSpPr>
            <p:cNvPr id="4" name="AutoShape 4"/>
            <p:cNvSpPr/>
            <p:nvPr/>
          </p:nvSpPr>
          <p:spPr>
            <a:xfrm>
              <a:off x="0" y="0"/>
              <a:ext cx="8116015" cy="2563056"/>
            </a:xfrm>
            <a:prstGeom prst="rect">
              <a:avLst/>
            </a:prstGeom>
            <a:solidFill>
              <a:srgbClr val="5D7963"/>
            </a:solidFill>
          </p:spPr>
        </p:sp>
        <p:sp>
          <p:nvSpPr>
            <p:cNvPr id="5" name="TextBox 5"/>
            <p:cNvSpPr txBox="1"/>
            <p:nvPr/>
          </p:nvSpPr>
          <p:spPr>
            <a:xfrm>
              <a:off x="651288" y="713203"/>
              <a:ext cx="6813439" cy="1127125"/>
            </a:xfrm>
            <a:prstGeom prst="rect">
              <a:avLst/>
            </a:prstGeom>
          </p:spPr>
          <p:txBody>
            <a:bodyPr lIns="0" tIns="0" rIns="0" bIns="0" rtlCol="0" anchor="t">
              <a:spAutoFit/>
            </a:bodyPr>
            <a:lstStyle/>
            <a:p>
              <a:pPr algn="ctr">
                <a:lnSpc>
                  <a:spcPts val="6600"/>
                </a:lnSpc>
              </a:pPr>
              <a:r>
                <a:rPr lang="en-US" sz="5500" spc="110">
                  <a:solidFill>
                    <a:srgbClr val="FFFFFF"/>
                  </a:solidFill>
                  <a:latin typeface="Public Sans Heavy"/>
                </a:rPr>
                <a:t>THƯƠNG MẠI</a:t>
              </a:r>
              <a:endParaRPr lang="en-US" sz="5500" spc="110">
                <a:solidFill>
                  <a:srgbClr val="FFFFFF"/>
                </a:solidFill>
                <a:latin typeface="Public Sans Heavy"/>
              </a:endParaRPr>
            </a:p>
          </p:txBody>
        </p:sp>
      </p:grpSp>
      <p:grpSp>
        <p:nvGrpSpPr>
          <p:cNvPr id="6" name="Group 6"/>
          <p:cNvGrpSpPr/>
          <p:nvPr/>
        </p:nvGrpSpPr>
        <p:grpSpPr>
          <a:xfrm rot="0">
            <a:off x="9625494" y="1922331"/>
            <a:ext cx="7192179" cy="4999103"/>
            <a:chOff x="0" y="0"/>
            <a:chExt cx="9589572" cy="6665471"/>
          </a:xfrm>
        </p:grpSpPr>
        <p:sp>
          <p:nvSpPr>
            <p:cNvPr id="7" name="TextBox 7"/>
            <p:cNvSpPr txBox="1"/>
            <p:nvPr/>
          </p:nvSpPr>
          <p:spPr>
            <a:xfrm>
              <a:off x="0" y="-66675"/>
              <a:ext cx="9589572" cy="736727"/>
            </a:xfrm>
            <a:prstGeom prst="rect">
              <a:avLst/>
            </a:prstGeom>
          </p:spPr>
          <p:txBody>
            <a:bodyPr lIns="0" tIns="0" rIns="0" bIns="0" rtlCol="0" anchor="t">
              <a:spAutoFit/>
            </a:bodyPr>
            <a:lstStyle/>
            <a:p>
              <a:pPr>
                <a:lnSpc>
                  <a:spcPts val="4650"/>
                </a:lnSpc>
              </a:pPr>
              <a:r>
                <a:rPr lang="en-US" sz="3300" spc="419">
                  <a:solidFill>
                    <a:srgbClr val="5D7963"/>
                  </a:solidFill>
                  <a:latin typeface="Aileron" panose="00000500000000000000"/>
                </a:rPr>
                <a:t>BÁN HÀNG TỰ ĐỘNG</a:t>
              </a:r>
              <a:endParaRPr lang="en-US" sz="3300" spc="419">
                <a:solidFill>
                  <a:srgbClr val="5D7963"/>
                </a:solidFill>
                <a:latin typeface="Aileron" panose="00000500000000000000"/>
              </a:endParaRPr>
            </a:p>
          </p:txBody>
        </p:sp>
        <p:sp>
          <p:nvSpPr>
            <p:cNvPr id="8" name="TextBox 8"/>
            <p:cNvSpPr txBox="1"/>
            <p:nvPr/>
          </p:nvSpPr>
          <p:spPr>
            <a:xfrm>
              <a:off x="0" y="855537"/>
              <a:ext cx="9589572" cy="1466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Hệ thống bán hàng tự động tại các cửa hàng, gian hàng trái cây</a:t>
              </a:r>
              <a:endParaRPr lang="en-US" sz="3000" spc="30">
                <a:solidFill>
                  <a:srgbClr val="5D7963"/>
                </a:solidFill>
                <a:latin typeface="Aileron" panose="00000500000000000000"/>
              </a:endParaRPr>
            </a:p>
          </p:txBody>
        </p:sp>
        <p:sp>
          <p:nvSpPr>
            <p:cNvPr id="9" name="TextBox 9"/>
            <p:cNvSpPr txBox="1"/>
            <p:nvPr/>
          </p:nvSpPr>
          <p:spPr>
            <a:xfrm>
              <a:off x="0" y="3489010"/>
              <a:ext cx="9589572" cy="1524127"/>
            </a:xfrm>
            <a:prstGeom prst="rect">
              <a:avLst/>
            </a:prstGeom>
          </p:spPr>
          <p:txBody>
            <a:bodyPr lIns="0" tIns="0" rIns="0" bIns="0" rtlCol="0" anchor="t">
              <a:spAutoFit/>
            </a:bodyPr>
            <a:lstStyle/>
            <a:p>
              <a:pPr>
                <a:lnSpc>
                  <a:spcPts val="4650"/>
                </a:lnSpc>
              </a:pPr>
              <a:r>
                <a:rPr lang="en-US" sz="3300" spc="419">
                  <a:solidFill>
                    <a:srgbClr val="5D7963"/>
                  </a:solidFill>
                  <a:latin typeface="Aileron" panose="00000500000000000000"/>
                </a:rPr>
                <a:t>TĂNG CƯỜNG </a:t>
              </a:r>
              <a:endParaRPr lang="en-US" sz="3300" spc="419">
                <a:solidFill>
                  <a:srgbClr val="5D7963"/>
                </a:solidFill>
                <a:latin typeface="Aileron" panose="00000500000000000000"/>
              </a:endParaRPr>
            </a:p>
            <a:p>
              <a:pPr>
                <a:lnSpc>
                  <a:spcPts val="4650"/>
                </a:lnSpc>
              </a:pPr>
              <a:r>
                <a:rPr lang="en-US" sz="3300" spc="419">
                  <a:solidFill>
                    <a:srgbClr val="5D7963"/>
                  </a:solidFill>
                  <a:latin typeface="Aileron" panose="00000500000000000000"/>
                </a:rPr>
                <a:t>TRẢI NGHIỆM MUA SẮM</a:t>
              </a:r>
              <a:endParaRPr lang="en-US" sz="3300" spc="419">
                <a:solidFill>
                  <a:srgbClr val="5D7963"/>
                </a:solidFill>
                <a:latin typeface="Aileron" panose="00000500000000000000"/>
              </a:endParaRPr>
            </a:p>
          </p:txBody>
        </p:sp>
        <p:sp>
          <p:nvSpPr>
            <p:cNvPr id="10" name="TextBox 10"/>
            <p:cNvSpPr txBox="1"/>
            <p:nvPr/>
          </p:nvSpPr>
          <p:spPr>
            <a:xfrm>
              <a:off x="0" y="5198621"/>
              <a:ext cx="9589572" cy="1466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Cung cấp thông tin cụ thể về loại trái cây cho khách hàng</a:t>
              </a:r>
              <a:endParaRPr lang="en-US" sz="3000" spc="30">
                <a:solidFill>
                  <a:srgbClr val="5D7963"/>
                </a:solidFill>
                <a:latin typeface="Aileron" panose="0000050000000000000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blipFill>
            <a:blip r:embed="rId1"/>
            <a:stretch>
              <a:fillRect l="-45922" t="-914" r="-24476"/>
            </a:stretch>
          </a:blipFill>
        </p:spPr>
      </p:sp>
      <p:grpSp>
        <p:nvGrpSpPr>
          <p:cNvPr id="3" name="Group 3"/>
          <p:cNvGrpSpPr/>
          <p:nvPr/>
        </p:nvGrpSpPr>
        <p:grpSpPr>
          <a:xfrm rot="0">
            <a:off x="8171607" y="751768"/>
            <a:ext cx="4998870" cy="1651076"/>
            <a:chOff x="0" y="0"/>
            <a:chExt cx="6665160" cy="2201434"/>
          </a:xfrm>
        </p:grpSpPr>
        <p:sp>
          <p:nvSpPr>
            <p:cNvPr id="4" name="AutoShape 4"/>
            <p:cNvSpPr/>
            <p:nvPr/>
          </p:nvSpPr>
          <p:spPr>
            <a:xfrm>
              <a:off x="0" y="0"/>
              <a:ext cx="6665160" cy="2201434"/>
            </a:xfrm>
            <a:prstGeom prst="rect">
              <a:avLst/>
            </a:prstGeom>
            <a:solidFill>
              <a:srgbClr val="5D7963"/>
            </a:solidFill>
          </p:spPr>
        </p:sp>
        <p:sp>
          <p:nvSpPr>
            <p:cNvPr id="5" name="TextBox 5"/>
            <p:cNvSpPr txBox="1"/>
            <p:nvPr/>
          </p:nvSpPr>
          <p:spPr>
            <a:xfrm>
              <a:off x="426161" y="554617"/>
              <a:ext cx="5812839" cy="1092200"/>
            </a:xfrm>
            <a:prstGeom prst="rect">
              <a:avLst/>
            </a:prstGeom>
          </p:spPr>
          <p:txBody>
            <a:bodyPr lIns="0" tIns="0" rIns="0" bIns="0" rtlCol="0" anchor="t">
              <a:spAutoFit/>
            </a:bodyPr>
            <a:lstStyle/>
            <a:p>
              <a:pPr algn="ctr">
                <a:lnSpc>
                  <a:spcPts val="6480"/>
                </a:lnSpc>
              </a:pPr>
              <a:r>
                <a:rPr lang="en-US" sz="5400" spc="199">
                  <a:solidFill>
                    <a:srgbClr val="FFFFFF"/>
                  </a:solidFill>
                  <a:latin typeface="Aileron Bold" panose="00000800000000000000"/>
                </a:rPr>
                <a:t>CON NGƯỜI</a:t>
              </a:r>
              <a:endParaRPr lang="en-US" sz="5400" spc="199">
                <a:solidFill>
                  <a:srgbClr val="FFFFFF"/>
                </a:solidFill>
                <a:latin typeface="Aileron Bold" panose="00000800000000000000"/>
              </a:endParaRPr>
            </a:p>
          </p:txBody>
        </p:sp>
      </p:grpSp>
      <p:sp>
        <p:nvSpPr>
          <p:cNvPr id="6" name="Freeform 6"/>
          <p:cNvSpPr/>
          <p:nvPr/>
        </p:nvSpPr>
        <p:spPr>
          <a:xfrm>
            <a:off x="15263807" y="37468"/>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grpSp>
        <p:nvGrpSpPr>
          <p:cNvPr id="7" name="Group 7"/>
          <p:cNvGrpSpPr/>
          <p:nvPr/>
        </p:nvGrpSpPr>
        <p:grpSpPr>
          <a:xfrm rot="0">
            <a:off x="9574388" y="3334629"/>
            <a:ext cx="7192179" cy="4408553"/>
            <a:chOff x="0" y="0"/>
            <a:chExt cx="9589572" cy="5878071"/>
          </a:xfrm>
        </p:grpSpPr>
        <p:sp>
          <p:nvSpPr>
            <p:cNvPr id="8" name="TextBox 8"/>
            <p:cNvSpPr txBox="1"/>
            <p:nvPr/>
          </p:nvSpPr>
          <p:spPr>
            <a:xfrm>
              <a:off x="0" y="-66675"/>
              <a:ext cx="9589572" cy="736727"/>
            </a:xfrm>
            <a:prstGeom prst="rect">
              <a:avLst/>
            </a:prstGeom>
          </p:spPr>
          <p:txBody>
            <a:bodyPr lIns="0" tIns="0" rIns="0" bIns="0" rtlCol="0" anchor="t">
              <a:spAutoFit/>
            </a:bodyPr>
            <a:lstStyle/>
            <a:p>
              <a:pPr>
                <a:lnSpc>
                  <a:spcPts val="4650"/>
                </a:lnSpc>
              </a:pPr>
              <a:r>
                <a:rPr lang="en-US" sz="3300" spc="419">
                  <a:solidFill>
                    <a:srgbClr val="5D7963"/>
                  </a:solidFill>
                  <a:latin typeface="Aileron" panose="00000500000000000000"/>
                </a:rPr>
                <a:t>NGƯỜI MÙ MÀU</a:t>
              </a:r>
              <a:endParaRPr lang="en-US" sz="3300" spc="419">
                <a:solidFill>
                  <a:srgbClr val="5D7963"/>
                </a:solidFill>
                <a:latin typeface="Aileron" panose="00000500000000000000"/>
              </a:endParaRPr>
            </a:p>
          </p:txBody>
        </p:sp>
        <p:sp>
          <p:nvSpPr>
            <p:cNvPr id="9" name="TextBox 9"/>
            <p:cNvSpPr txBox="1"/>
            <p:nvPr/>
          </p:nvSpPr>
          <p:spPr>
            <a:xfrm>
              <a:off x="0" y="855537"/>
              <a:ext cx="9589572" cy="1466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Hỗ trợ người mù màu phân biệt các loại trái cây có sự tương đồng về hình dáng</a:t>
              </a:r>
              <a:endParaRPr lang="en-US" sz="3000" spc="30">
                <a:solidFill>
                  <a:srgbClr val="5D7963"/>
                </a:solidFill>
                <a:latin typeface="Aileron" panose="00000500000000000000"/>
              </a:endParaRPr>
            </a:p>
          </p:txBody>
        </p:sp>
        <p:sp>
          <p:nvSpPr>
            <p:cNvPr id="10" name="TextBox 10"/>
            <p:cNvSpPr txBox="1"/>
            <p:nvPr/>
          </p:nvSpPr>
          <p:spPr>
            <a:xfrm>
              <a:off x="0" y="3489010"/>
              <a:ext cx="9589572" cy="736727"/>
            </a:xfrm>
            <a:prstGeom prst="rect">
              <a:avLst/>
            </a:prstGeom>
          </p:spPr>
          <p:txBody>
            <a:bodyPr lIns="0" tIns="0" rIns="0" bIns="0" rtlCol="0" anchor="t">
              <a:spAutoFit/>
            </a:bodyPr>
            <a:lstStyle/>
            <a:p>
              <a:pPr>
                <a:lnSpc>
                  <a:spcPts val="4650"/>
                </a:lnSpc>
              </a:pPr>
              <a:r>
                <a:rPr lang="en-US" sz="3300" spc="419">
                  <a:solidFill>
                    <a:srgbClr val="5D7963"/>
                  </a:solidFill>
                  <a:latin typeface="Aileron" panose="00000500000000000000"/>
                </a:rPr>
                <a:t>TRẺ EM</a:t>
              </a:r>
              <a:endParaRPr lang="en-US" sz="3300" spc="419">
                <a:solidFill>
                  <a:srgbClr val="5D7963"/>
                </a:solidFill>
                <a:latin typeface="Aileron" panose="00000500000000000000"/>
              </a:endParaRPr>
            </a:p>
          </p:txBody>
        </p:sp>
        <p:sp>
          <p:nvSpPr>
            <p:cNvPr id="11" name="TextBox 11"/>
            <p:cNvSpPr txBox="1"/>
            <p:nvPr/>
          </p:nvSpPr>
          <p:spPr>
            <a:xfrm>
              <a:off x="0" y="4411221"/>
              <a:ext cx="9589572" cy="1466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Hỗ trợ trẻ em học tập và phân biệt các loại trái cây</a:t>
              </a:r>
              <a:endParaRPr lang="en-US" sz="3000" spc="30">
                <a:solidFill>
                  <a:srgbClr val="5D7963"/>
                </a:solidFill>
                <a:latin typeface="Aileron" panose="0000050000000000000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D7963"/>
        </a:solidFill>
        <a:effectLst/>
      </p:bgPr>
    </p:bg>
    <p:spTree>
      <p:nvGrpSpPr>
        <p:cNvPr id="1" name=""/>
        <p:cNvGrpSpPr/>
        <p:nvPr/>
      </p:nvGrpSpPr>
      <p:grpSpPr>
        <a:xfrm>
          <a:off x="0" y="0"/>
          <a:ext cx="0" cy="0"/>
          <a:chOff x="0" y="0"/>
          <a:chExt cx="0" cy="0"/>
        </a:xfrm>
      </p:grpSpPr>
      <p:sp>
        <p:nvSpPr>
          <p:cNvPr id="2" name="AutoShape 2"/>
          <p:cNvSpPr/>
          <p:nvPr/>
        </p:nvSpPr>
        <p:spPr>
          <a:xfrm rot="-10800000">
            <a:off x="0" y="0"/>
            <a:ext cx="9381058" cy="10287000"/>
          </a:xfrm>
          <a:prstGeom prst="rect">
            <a:avLst/>
          </a:prstGeom>
          <a:solidFill>
            <a:srgbClr val="FFFFFF"/>
          </a:solidFill>
        </p:spPr>
      </p:sp>
      <p:sp>
        <p:nvSpPr>
          <p:cNvPr id="3" name="Freeform 3"/>
          <p:cNvSpPr/>
          <p:nvPr/>
        </p:nvSpPr>
        <p:spPr>
          <a:xfrm>
            <a:off x="848437" y="2270498"/>
            <a:ext cx="6511945" cy="5746003"/>
          </a:xfrm>
          <a:custGeom>
            <a:avLst/>
            <a:gdLst/>
            <a:ahLst/>
            <a:cxnLst/>
            <a:rect l="l" t="t" r="r" b="b"/>
            <a:pathLst>
              <a:path w="6511945" h="5746003">
                <a:moveTo>
                  <a:pt x="0" y="0"/>
                </a:moveTo>
                <a:lnTo>
                  <a:pt x="6511944" y="0"/>
                </a:lnTo>
                <a:lnTo>
                  <a:pt x="6511944" y="5746004"/>
                </a:lnTo>
                <a:lnTo>
                  <a:pt x="0" y="5746004"/>
                </a:lnTo>
                <a:lnTo>
                  <a:pt x="0" y="0"/>
                </a:lnTo>
                <a:close/>
              </a:path>
            </a:pathLst>
          </a:custGeom>
          <a:blipFill>
            <a:blip r:embed="rId1"/>
            <a:stretch>
              <a:fillRect r="-32711"/>
            </a:stretch>
          </a:blipFill>
        </p:spPr>
      </p:sp>
      <p:sp>
        <p:nvSpPr>
          <p:cNvPr id="4" name="Freeform 4"/>
          <p:cNvSpPr/>
          <p:nvPr/>
        </p:nvSpPr>
        <p:spPr>
          <a:xfrm>
            <a:off x="10733549" y="2270498"/>
            <a:ext cx="6125701" cy="5746003"/>
          </a:xfrm>
          <a:custGeom>
            <a:avLst/>
            <a:gdLst/>
            <a:ahLst/>
            <a:cxnLst/>
            <a:rect l="l" t="t" r="r" b="b"/>
            <a:pathLst>
              <a:path w="6125701" h="5746003">
                <a:moveTo>
                  <a:pt x="0" y="0"/>
                </a:moveTo>
                <a:lnTo>
                  <a:pt x="6125701" y="0"/>
                </a:lnTo>
                <a:lnTo>
                  <a:pt x="6125701" y="5746004"/>
                </a:lnTo>
                <a:lnTo>
                  <a:pt x="0" y="5746004"/>
                </a:lnTo>
                <a:lnTo>
                  <a:pt x="0" y="0"/>
                </a:lnTo>
                <a:close/>
              </a:path>
            </a:pathLst>
          </a:custGeom>
          <a:blipFill>
            <a:blip r:embed="rId2"/>
            <a:stretch>
              <a:fillRect l="-855" r="-39445"/>
            </a:stretch>
          </a:blipFill>
        </p:spPr>
      </p:sp>
      <p:sp>
        <p:nvSpPr>
          <p:cNvPr id="5" name="TextBox 5"/>
          <p:cNvSpPr txBox="1"/>
          <p:nvPr/>
        </p:nvSpPr>
        <p:spPr>
          <a:xfrm>
            <a:off x="2608835" y="8361680"/>
            <a:ext cx="2991148" cy="896620"/>
          </a:xfrm>
          <a:prstGeom prst="rect">
            <a:avLst/>
          </a:prstGeom>
        </p:spPr>
        <p:txBody>
          <a:bodyPr lIns="0" tIns="0" rIns="0" bIns="0" rtlCol="0" anchor="t">
            <a:spAutoFit/>
          </a:bodyPr>
          <a:lstStyle/>
          <a:p>
            <a:pPr algn="ctr">
              <a:lnSpc>
                <a:spcPts val="7280"/>
              </a:lnSpc>
            </a:pPr>
            <a:r>
              <a:rPr lang="en-US" sz="5200">
                <a:solidFill>
                  <a:srgbClr val="5D7963"/>
                </a:solidFill>
                <a:latin typeface="Public Sans Bold"/>
              </a:rPr>
              <a:t>Quả hồng</a:t>
            </a:r>
            <a:endParaRPr lang="en-US" sz="5200">
              <a:solidFill>
                <a:srgbClr val="5D7963"/>
              </a:solidFill>
              <a:latin typeface="Public Sans Bold"/>
            </a:endParaRPr>
          </a:p>
        </p:txBody>
      </p:sp>
      <p:sp>
        <p:nvSpPr>
          <p:cNvPr id="6" name="TextBox 6"/>
          <p:cNvSpPr txBox="1"/>
          <p:nvPr/>
        </p:nvSpPr>
        <p:spPr>
          <a:xfrm>
            <a:off x="11892218" y="8361680"/>
            <a:ext cx="3808363" cy="896620"/>
          </a:xfrm>
          <a:prstGeom prst="rect">
            <a:avLst/>
          </a:prstGeom>
        </p:spPr>
        <p:txBody>
          <a:bodyPr lIns="0" tIns="0" rIns="0" bIns="0" rtlCol="0" anchor="t">
            <a:spAutoFit/>
          </a:bodyPr>
          <a:lstStyle/>
          <a:p>
            <a:pPr algn="ctr">
              <a:lnSpc>
                <a:spcPts val="7280"/>
              </a:lnSpc>
            </a:pPr>
            <a:r>
              <a:rPr lang="en-US" sz="5200">
                <a:solidFill>
                  <a:srgbClr val="FFFFFF"/>
                </a:solidFill>
                <a:latin typeface="Public Sans Bold"/>
              </a:rPr>
              <a:t>Quả cà chua</a:t>
            </a:r>
            <a:endParaRPr lang="en-US" sz="5200">
              <a:solidFill>
                <a:srgbClr val="FFFFFF"/>
              </a:solidFill>
              <a:latin typeface="Public Sans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9144000" cy="10287000"/>
          </a:xfrm>
          <a:custGeom>
            <a:avLst/>
            <a:gdLst/>
            <a:ahLst/>
            <a:cxnLst/>
            <a:rect l="l" t="t" r="r" b="b"/>
            <a:pathLst>
              <a:path w="9144000" h="10287000">
                <a:moveTo>
                  <a:pt x="9144000" y="0"/>
                </a:moveTo>
                <a:lnTo>
                  <a:pt x="0" y="0"/>
                </a:lnTo>
                <a:lnTo>
                  <a:pt x="0" y="10287000"/>
                </a:lnTo>
                <a:lnTo>
                  <a:pt x="9144000" y="10287000"/>
                </a:lnTo>
                <a:lnTo>
                  <a:pt x="9144000" y="0"/>
                </a:lnTo>
                <a:close/>
              </a:path>
            </a:pathLst>
          </a:custGeom>
          <a:blipFill>
            <a:blip r:embed="rId1"/>
            <a:stretch>
              <a:fillRect l="-45922" t="-914" r="-24476"/>
            </a:stretch>
          </a:blipFill>
        </p:spPr>
      </p:sp>
      <p:grpSp>
        <p:nvGrpSpPr>
          <p:cNvPr id="3" name="Group 3"/>
          <p:cNvGrpSpPr/>
          <p:nvPr/>
        </p:nvGrpSpPr>
        <p:grpSpPr>
          <a:xfrm rot="0">
            <a:off x="8171607" y="751768"/>
            <a:ext cx="4998870" cy="1651076"/>
            <a:chOff x="0" y="0"/>
            <a:chExt cx="6665160" cy="2201434"/>
          </a:xfrm>
        </p:grpSpPr>
        <p:sp>
          <p:nvSpPr>
            <p:cNvPr id="4" name="AutoShape 4"/>
            <p:cNvSpPr/>
            <p:nvPr/>
          </p:nvSpPr>
          <p:spPr>
            <a:xfrm>
              <a:off x="0" y="0"/>
              <a:ext cx="6665160" cy="2201434"/>
            </a:xfrm>
            <a:prstGeom prst="rect">
              <a:avLst/>
            </a:prstGeom>
            <a:solidFill>
              <a:srgbClr val="5D7963"/>
            </a:solidFill>
          </p:spPr>
        </p:sp>
        <p:sp>
          <p:nvSpPr>
            <p:cNvPr id="5" name="TextBox 5"/>
            <p:cNvSpPr txBox="1"/>
            <p:nvPr/>
          </p:nvSpPr>
          <p:spPr>
            <a:xfrm>
              <a:off x="426161" y="554617"/>
              <a:ext cx="5812839" cy="1092200"/>
            </a:xfrm>
            <a:prstGeom prst="rect">
              <a:avLst/>
            </a:prstGeom>
          </p:spPr>
          <p:txBody>
            <a:bodyPr lIns="0" tIns="0" rIns="0" bIns="0" rtlCol="0" anchor="t">
              <a:spAutoFit/>
            </a:bodyPr>
            <a:lstStyle/>
            <a:p>
              <a:pPr algn="ctr">
                <a:lnSpc>
                  <a:spcPts val="6480"/>
                </a:lnSpc>
              </a:pPr>
              <a:r>
                <a:rPr lang="en-US" sz="5400" spc="199">
                  <a:solidFill>
                    <a:srgbClr val="FFFFFF"/>
                  </a:solidFill>
                  <a:latin typeface="Aileron Bold" panose="00000800000000000000"/>
                </a:rPr>
                <a:t>CON NGƯỜI</a:t>
              </a:r>
              <a:endParaRPr lang="en-US" sz="5400" spc="199">
                <a:solidFill>
                  <a:srgbClr val="FFFFFF"/>
                </a:solidFill>
                <a:latin typeface="Aileron Bold" panose="00000800000000000000"/>
              </a:endParaRPr>
            </a:p>
          </p:txBody>
        </p:sp>
      </p:grpSp>
      <p:sp>
        <p:nvSpPr>
          <p:cNvPr id="6" name="Freeform 6"/>
          <p:cNvSpPr/>
          <p:nvPr/>
        </p:nvSpPr>
        <p:spPr>
          <a:xfrm>
            <a:off x="15263807" y="0"/>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grpSp>
        <p:nvGrpSpPr>
          <p:cNvPr id="7" name="Group 7"/>
          <p:cNvGrpSpPr/>
          <p:nvPr/>
        </p:nvGrpSpPr>
        <p:grpSpPr>
          <a:xfrm rot="0">
            <a:off x="9574388" y="3334629"/>
            <a:ext cx="7192179" cy="4408553"/>
            <a:chOff x="0" y="0"/>
            <a:chExt cx="9589572" cy="5878071"/>
          </a:xfrm>
        </p:grpSpPr>
        <p:sp>
          <p:nvSpPr>
            <p:cNvPr id="8" name="TextBox 8"/>
            <p:cNvSpPr txBox="1"/>
            <p:nvPr/>
          </p:nvSpPr>
          <p:spPr>
            <a:xfrm>
              <a:off x="0" y="-66675"/>
              <a:ext cx="9589572" cy="736727"/>
            </a:xfrm>
            <a:prstGeom prst="rect">
              <a:avLst/>
            </a:prstGeom>
          </p:spPr>
          <p:txBody>
            <a:bodyPr lIns="0" tIns="0" rIns="0" bIns="0" rtlCol="0" anchor="t">
              <a:spAutoFit/>
            </a:bodyPr>
            <a:lstStyle/>
            <a:p>
              <a:pPr>
                <a:lnSpc>
                  <a:spcPts val="4650"/>
                </a:lnSpc>
              </a:pPr>
              <a:r>
                <a:rPr lang="en-US" sz="3300" spc="419">
                  <a:solidFill>
                    <a:srgbClr val="5D7963"/>
                  </a:solidFill>
                  <a:latin typeface="Aileron" panose="00000500000000000000"/>
                </a:rPr>
                <a:t>NGƯỜI MÙ MÀU</a:t>
              </a:r>
              <a:endParaRPr lang="en-US" sz="3300" spc="419">
                <a:solidFill>
                  <a:srgbClr val="5D7963"/>
                </a:solidFill>
                <a:latin typeface="Aileron" panose="00000500000000000000"/>
              </a:endParaRPr>
            </a:p>
          </p:txBody>
        </p:sp>
        <p:sp>
          <p:nvSpPr>
            <p:cNvPr id="9" name="TextBox 9"/>
            <p:cNvSpPr txBox="1"/>
            <p:nvPr/>
          </p:nvSpPr>
          <p:spPr>
            <a:xfrm>
              <a:off x="0" y="855537"/>
              <a:ext cx="9589572" cy="1466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Hỗ trợ người mù màu phân biệt các loại trái cây có sự tương đồng về hình dáng</a:t>
              </a:r>
              <a:endParaRPr lang="en-US" sz="3000" spc="30">
                <a:solidFill>
                  <a:srgbClr val="5D7963"/>
                </a:solidFill>
                <a:latin typeface="Aileron" panose="00000500000000000000"/>
              </a:endParaRPr>
            </a:p>
          </p:txBody>
        </p:sp>
        <p:sp>
          <p:nvSpPr>
            <p:cNvPr id="10" name="TextBox 10"/>
            <p:cNvSpPr txBox="1"/>
            <p:nvPr/>
          </p:nvSpPr>
          <p:spPr>
            <a:xfrm>
              <a:off x="0" y="3489010"/>
              <a:ext cx="9589572" cy="736727"/>
            </a:xfrm>
            <a:prstGeom prst="rect">
              <a:avLst/>
            </a:prstGeom>
          </p:spPr>
          <p:txBody>
            <a:bodyPr lIns="0" tIns="0" rIns="0" bIns="0" rtlCol="0" anchor="t">
              <a:spAutoFit/>
            </a:bodyPr>
            <a:lstStyle/>
            <a:p>
              <a:pPr>
                <a:lnSpc>
                  <a:spcPts val="4650"/>
                </a:lnSpc>
              </a:pPr>
              <a:r>
                <a:rPr lang="en-US" sz="3300" spc="419">
                  <a:solidFill>
                    <a:srgbClr val="5D7963"/>
                  </a:solidFill>
                  <a:latin typeface="Aileron" panose="00000500000000000000"/>
                </a:rPr>
                <a:t>TRẺ EM</a:t>
              </a:r>
              <a:endParaRPr lang="en-US" sz="3300" spc="419">
                <a:solidFill>
                  <a:srgbClr val="5D7963"/>
                </a:solidFill>
                <a:latin typeface="Aileron" panose="00000500000000000000"/>
              </a:endParaRPr>
            </a:p>
          </p:txBody>
        </p:sp>
        <p:sp>
          <p:nvSpPr>
            <p:cNvPr id="11" name="TextBox 11"/>
            <p:cNvSpPr txBox="1"/>
            <p:nvPr/>
          </p:nvSpPr>
          <p:spPr>
            <a:xfrm>
              <a:off x="0" y="4411221"/>
              <a:ext cx="9589572" cy="1466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Hỗ trợ trẻ em học tập và phân biệt các loại trái cây</a:t>
              </a:r>
              <a:endParaRPr lang="en-US" sz="3000" spc="30">
                <a:solidFill>
                  <a:srgbClr val="5D7963"/>
                </a:solidFill>
                <a:latin typeface="Aileron" panose="0000050000000000000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D7963"/>
        </a:solidFill>
        <a:effectLst/>
      </p:bgPr>
    </p:bg>
    <p:spTree>
      <p:nvGrpSpPr>
        <p:cNvPr id="1" name=""/>
        <p:cNvGrpSpPr/>
        <p:nvPr/>
      </p:nvGrpSpPr>
      <p:grpSpPr>
        <a:xfrm>
          <a:off x="0" y="0"/>
          <a:ext cx="0" cy="0"/>
          <a:chOff x="0" y="0"/>
          <a:chExt cx="0" cy="0"/>
        </a:xfrm>
      </p:grpSpPr>
      <p:sp>
        <p:nvSpPr>
          <p:cNvPr id="2" name="AutoShape 2"/>
          <p:cNvSpPr/>
          <p:nvPr/>
        </p:nvSpPr>
        <p:spPr>
          <a:xfrm rot="-10800000">
            <a:off x="0" y="0"/>
            <a:ext cx="10809808" cy="10287000"/>
          </a:xfrm>
          <a:prstGeom prst="rect">
            <a:avLst/>
          </a:prstGeom>
          <a:solidFill>
            <a:srgbClr val="FFFFFF"/>
          </a:solidFill>
        </p:spPr>
      </p:sp>
      <p:sp>
        <p:nvSpPr>
          <p:cNvPr id="3" name="Freeform 3"/>
          <p:cNvSpPr/>
          <p:nvPr/>
        </p:nvSpPr>
        <p:spPr>
          <a:xfrm>
            <a:off x="1028700" y="1028700"/>
            <a:ext cx="8532599" cy="8229600"/>
          </a:xfrm>
          <a:custGeom>
            <a:avLst/>
            <a:gdLst/>
            <a:ahLst/>
            <a:cxnLst/>
            <a:rect l="l" t="t" r="r" b="b"/>
            <a:pathLst>
              <a:path w="8532599" h="8229600">
                <a:moveTo>
                  <a:pt x="0" y="0"/>
                </a:moveTo>
                <a:lnTo>
                  <a:pt x="8532599" y="0"/>
                </a:lnTo>
                <a:lnTo>
                  <a:pt x="8532599" y="8229600"/>
                </a:lnTo>
                <a:lnTo>
                  <a:pt x="0" y="8229600"/>
                </a:lnTo>
                <a:lnTo>
                  <a:pt x="0" y="0"/>
                </a:lnTo>
                <a:close/>
              </a:path>
            </a:pathLst>
          </a:custGeom>
          <a:blipFill>
            <a:blip r:embed="rId1"/>
            <a:stretch>
              <a:fillRect t="-38133" b="-17194"/>
            </a:stretch>
          </a:blipFill>
        </p:spPr>
      </p:sp>
      <p:grpSp>
        <p:nvGrpSpPr>
          <p:cNvPr id="4" name="Group 4"/>
          <p:cNvGrpSpPr/>
          <p:nvPr/>
        </p:nvGrpSpPr>
        <p:grpSpPr>
          <a:xfrm rot="0">
            <a:off x="2449155" y="4518327"/>
            <a:ext cx="5691689" cy="1717937"/>
            <a:chOff x="0" y="0"/>
            <a:chExt cx="7588918" cy="2290583"/>
          </a:xfrm>
        </p:grpSpPr>
        <p:sp>
          <p:nvSpPr>
            <p:cNvPr id="5" name="AutoShape 5"/>
            <p:cNvSpPr/>
            <p:nvPr/>
          </p:nvSpPr>
          <p:spPr>
            <a:xfrm>
              <a:off x="0" y="0"/>
              <a:ext cx="7588918" cy="2290583"/>
            </a:xfrm>
            <a:prstGeom prst="rect">
              <a:avLst/>
            </a:prstGeom>
            <a:solidFill>
              <a:srgbClr val="5D7963"/>
            </a:solidFill>
          </p:spPr>
        </p:sp>
        <p:sp>
          <p:nvSpPr>
            <p:cNvPr id="6" name="TextBox 6"/>
            <p:cNvSpPr txBox="1"/>
            <p:nvPr/>
          </p:nvSpPr>
          <p:spPr>
            <a:xfrm>
              <a:off x="600203" y="761117"/>
              <a:ext cx="6388513" cy="758825"/>
            </a:xfrm>
            <a:prstGeom prst="rect">
              <a:avLst/>
            </a:prstGeom>
          </p:spPr>
          <p:txBody>
            <a:bodyPr lIns="0" tIns="0" rIns="0" bIns="0" rtlCol="0" anchor="t">
              <a:spAutoFit/>
            </a:bodyPr>
            <a:lstStyle/>
            <a:p>
              <a:pPr algn="ctr">
                <a:lnSpc>
                  <a:spcPts val="4440"/>
                </a:lnSpc>
              </a:pPr>
              <a:r>
                <a:rPr lang="en-US" sz="3700" spc="136">
                  <a:solidFill>
                    <a:srgbClr val="FFFFFF"/>
                  </a:solidFill>
                  <a:latin typeface="Aileron Bold" panose="00000800000000000000"/>
                </a:rPr>
                <a:t>KHÓ KHĂN</a:t>
              </a:r>
              <a:endParaRPr lang="en-US" sz="3700" spc="136">
                <a:solidFill>
                  <a:srgbClr val="FFFFFF"/>
                </a:solidFill>
                <a:latin typeface="Aileron Bold" panose="00000800000000000000"/>
              </a:endParaRPr>
            </a:p>
          </p:txBody>
        </p:sp>
      </p:grpSp>
      <p:grpSp>
        <p:nvGrpSpPr>
          <p:cNvPr id="7" name="Group 7"/>
          <p:cNvGrpSpPr/>
          <p:nvPr/>
        </p:nvGrpSpPr>
        <p:grpSpPr>
          <a:xfrm rot="0">
            <a:off x="11921229" y="2920224"/>
            <a:ext cx="5338071" cy="4446551"/>
            <a:chOff x="0" y="0"/>
            <a:chExt cx="7117428" cy="5928735"/>
          </a:xfrm>
        </p:grpSpPr>
        <p:sp>
          <p:nvSpPr>
            <p:cNvPr id="8" name="TextBox 8"/>
            <p:cNvSpPr txBox="1"/>
            <p:nvPr/>
          </p:nvSpPr>
          <p:spPr>
            <a:xfrm>
              <a:off x="0" y="-9525"/>
              <a:ext cx="7117428" cy="3260725"/>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Heavy" panose="00000A00000000000000"/>
                </a:rPr>
                <a:t>THÁCH THỨC</a:t>
              </a:r>
              <a:endParaRPr lang="en-US" sz="8000" spc="160">
                <a:solidFill>
                  <a:srgbClr val="FFFFFF"/>
                </a:solidFill>
                <a:latin typeface="Aileron Heavy" panose="00000A00000000000000"/>
              </a:endParaRPr>
            </a:p>
          </p:txBody>
        </p:sp>
        <p:sp>
          <p:nvSpPr>
            <p:cNvPr id="9" name="TextBox 9"/>
            <p:cNvSpPr txBox="1"/>
            <p:nvPr/>
          </p:nvSpPr>
          <p:spPr>
            <a:xfrm>
              <a:off x="0" y="3699885"/>
              <a:ext cx="7117428" cy="2228850"/>
            </a:xfrm>
            <a:prstGeom prst="rect">
              <a:avLst/>
            </a:prstGeom>
          </p:spPr>
          <p:txBody>
            <a:bodyPr lIns="0" tIns="0" rIns="0" bIns="0" rtlCol="0" anchor="t">
              <a:spAutoFit/>
            </a:bodyPr>
            <a:lstStyle/>
            <a:p>
              <a:pPr algn="ctr">
                <a:lnSpc>
                  <a:spcPts val="4500"/>
                </a:lnSpc>
              </a:pPr>
              <a:r>
                <a:rPr lang="en-US" sz="3000" spc="30">
                  <a:solidFill>
                    <a:srgbClr val="FFFFFF"/>
                  </a:solidFill>
                  <a:latin typeface="Aileron" panose="00000500000000000000"/>
                </a:rPr>
                <a:t>Trong quá trình thực hiện đề tài cũng gặp phải nhiều khó khăn, thách thức</a:t>
              </a:r>
              <a:endParaRPr lang="en-US" sz="3000" spc="30">
                <a:solidFill>
                  <a:srgbClr val="FFFFFF"/>
                </a:solidFill>
                <a:latin typeface="Aileron" panose="0000050000000000000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1"/>
            <a:stretch>
              <a:fillRect/>
            </a:stretch>
          </a:blipFill>
        </p:spPr>
      </p:sp>
      <p:grpSp>
        <p:nvGrpSpPr>
          <p:cNvPr id="3" name="Group 3"/>
          <p:cNvGrpSpPr/>
          <p:nvPr/>
        </p:nvGrpSpPr>
        <p:grpSpPr>
          <a:xfrm rot="0">
            <a:off x="2851310" y="840889"/>
            <a:ext cx="6708326" cy="1539403"/>
            <a:chOff x="0" y="0"/>
            <a:chExt cx="8944435" cy="2052538"/>
          </a:xfrm>
        </p:grpSpPr>
        <p:sp>
          <p:nvSpPr>
            <p:cNvPr id="4" name="AutoShape 4"/>
            <p:cNvSpPr/>
            <p:nvPr/>
          </p:nvSpPr>
          <p:spPr>
            <a:xfrm>
              <a:off x="0" y="0"/>
              <a:ext cx="8944435" cy="2052538"/>
            </a:xfrm>
            <a:prstGeom prst="rect">
              <a:avLst/>
            </a:prstGeom>
            <a:solidFill>
              <a:srgbClr val="5D7963"/>
            </a:solidFill>
          </p:spPr>
        </p:sp>
        <p:sp>
          <p:nvSpPr>
            <p:cNvPr id="5" name="TextBox 5"/>
            <p:cNvSpPr txBox="1"/>
            <p:nvPr/>
          </p:nvSpPr>
          <p:spPr>
            <a:xfrm>
              <a:off x="545591" y="642094"/>
              <a:ext cx="7853252" cy="758825"/>
            </a:xfrm>
            <a:prstGeom prst="rect">
              <a:avLst/>
            </a:prstGeom>
          </p:spPr>
          <p:txBody>
            <a:bodyPr lIns="0" tIns="0" rIns="0" bIns="0" rtlCol="0" anchor="t">
              <a:spAutoFit/>
            </a:bodyPr>
            <a:lstStyle/>
            <a:p>
              <a:pPr algn="ctr">
                <a:lnSpc>
                  <a:spcPts val="4440"/>
                </a:lnSpc>
              </a:pPr>
              <a:r>
                <a:rPr lang="en-US" sz="3700" spc="136">
                  <a:solidFill>
                    <a:srgbClr val="FFFFFF"/>
                  </a:solidFill>
                  <a:latin typeface="Aileron Bold" panose="00000800000000000000"/>
                </a:rPr>
                <a:t>THÁCH THỨC</a:t>
              </a:r>
              <a:endParaRPr lang="en-US" sz="3700" spc="136">
                <a:solidFill>
                  <a:srgbClr val="FFFFFF"/>
                </a:solidFill>
                <a:latin typeface="Aileron Bold" panose="00000800000000000000"/>
              </a:endParaRPr>
            </a:p>
          </p:txBody>
        </p:sp>
      </p:grpSp>
      <p:grpSp>
        <p:nvGrpSpPr>
          <p:cNvPr id="6" name="Group 6"/>
          <p:cNvGrpSpPr/>
          <p:nvPr/>
        </p:nvGrpSpPr>
        <p:grpSpPr>
          <a:xfrm rot="0">
            <a:off x="10241396" y="2672574"/>
            <a:ext cx="7572663" cy="4941851"/>
            <a:chOff x="0" y="0"/>
            <a:chExt cx="10096885" cy="6589135"/>
          </a:xfrm>
        </p:grpSpPr>
        <p:sp>
          <p:nvSpPr>
            <p:cNvPr id="7" name="TextBox 7"/>
            <p:cNvSpPr txBox="1"/>
            <p:nvPr/>
          </p:nvSpPr>
          <p:spPr>
            <a:xfrm>
              <a:off x="0" y="-9525"/>
              <a:ext cx="10096885" cy="1635125"/>
            </a:xfrm>
            <a:prstGeom prst="rect">
              <a:avLst/>
            </a:prstGeom>
          </p:spPr>
          <p:txBody>
            <a:bodyPr lIns="0" tIns="0" rIns="0" bIns="0" rtlCol="0" anchor="t">
              <a:spAutoFit/>
            </a:bodyPr>
            <a:lstStyle/>
            <a:p>
              <a:pPr algn="ctr">
                <a:lnSpc>
                  <a:spcPts val="9600"/>
                </a:lnSpc>
              </a:pPr>
              <a:r>
                <a:rPr lang="en-US" sz="8000" spc="160">
                  <a:solidFill>
                    <a:srgbClr val="5D7963"/>
                  </a:solidFill>
                  <a:latin typeface="Aileron Heavy" panose="00000A00000000000000"/>
                </a:rPr>
                <a:t>DATASET</a:t>
              </a:r>
              <a:endParaRPr lang="en-US" sz="8000" spc="160">
                <a:solidFill>
                  <a:srgbClr val="5D7963"/>
                </a:solidFill>
                <a:latin typeface="Aileron Heavy" panose="00000A00000000000000"/>
              </a:endParaRPr>
            </a:p>
          </p:txBody>
        </p:sp>
        <p:sp>
          <p:nvSpPr>
            <p:cNvPr id="8" name="TextBox 8"/>
            <p:cNvSpPr txBox="1"/>
            <p:nvPr/>
          </p:nvSpPr>
          <p:spPr>
            <a:xfrm>
              <a:off x="0" y="2074285"/>
              <a:ext cx="10096885" cy="4514850"/>
            </a:xfrm>
            <a:prstGeom prst="rect">
              <a:avLst/>
            </a:prstGeom>
          </p:spPr>
          <p:txBody>
            <a:bodyPr lIns="0" tIns="0" rIns="0" bIns="0" rtlCol="0" anchor="t">
              <a:spAutoFit/>
            </a:bodyPr>
            <a:lstStyle/>
            <a:p>
              <a:pPr algn="ctr">
                <a:lnSpc>
                  <a:spcPts val="4500"/>
                </a:lnSpc>
              </a:pPr>
              <a:r>
                <a:rPr lang="en-US" sz="3000" spc="30">
                  <a:solidFill>
                    <a:srgbClr val="5D7963"/>
                  </a:solidFill>
                  <a:latin typeface="Aileron" panose="00000500000000000000"/>
                </a:rPr>
                <a:t>Sự đa dạng về kích thước và màu sắc của các loại trái cây</a:t>
              </a:r>
              <a:endParaRPr lang="en-US" sz="3000" spc="30">
                <a:solidFill>
                  <a:srgbClr val="5D7963"/>
                </a:solidFill>
                <a:latin typeface="Aileron" panose="00000500000000000000"/>
              </a:endParaRPr>
            </a:p>
            <a:p>
              <a:pPr algn="ctr">
                <a:lnSpc>
                  <a:spcPts val="4500"/>
                </a:lnSpc>
              </a:pPr>
            </a:p>
            <a:p>
              <a:pPr algn="ctr">
                <a:lnSpc>
                  <a:spcPts val="4500"/>
                </a:lnSpc>
              </a:pPr>
              <a:r>
                <a:rPr lang="en-US" sz="3000" spc="30">
                  <a:solidFill>
                    <a:srgbClr val="5D7963"/>
                  </a:solidFill>
                  <a:latin typeface="Aileron" panose="00000500000000000000"/>
                </a:rPr>
                <a:t>Bộ dữ liệu quá lớn</a:t>
              </a:r>
              <a:endParaRPr lang="en-US" sz="3000" spc="30">
                <a:solidFill>
                  <a:srgbClr val="5D7963"/>
                </a:solidFill>
                <a:latin typeface="Aileron" panose="00000500000000000000"/>
              </a:endParaRPr>
            </a:p>
            <a:p>
              <a:pPr algn="ctr">
                <a:lnSpc>
                  <a:spcPts val="4500"/>
                </a:lnSpc>
              </a:pPr>
            </a:p>
            <a:p>
              <a:pPr algn="ctr">
                <a:lnSpc>
                  <a:spcPts val="4500"/>
                </a:lnSpc>
              </a:pPr>
              <a:r>
                <a:rPr lang="en-US" sz="3000" spc="30">
                  <a:solidFill>
                    <a:srgbClr val="5D7963"/>
                  </a:solidFill>
                  <a:latin typeface="Aileron" panose="00000500000000000000"/>
                </a:rPr>
                <a:t>Khó khăn khi tìm kiếm bộ dữ liệu phù hợp</a:t>
              </a:r>
              <a:endParaRPr lang="en-US" sz="3000" spc="30">
                <a:solidFill>
                  <a:srgbClr val="5D7963"/>
                </a:solidFill>
                <a:latin typeface="Aileron" panose="00000500000000000000"/>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0" y="0"/>
            <a:ext cx="8560347" cy="10287000"/>
          </a:xfrm>
          <a:prstGeom prst="rect">
            <a:avLst/>
          </a:prstGeom>
          <a:solidFill>
            <a:srgbClr val="5D7963"/>
          </a:solidFill>
        </p:spPr>
      </p:sp>
      <p:sp>
        <p:nvSpPr>
          <p:cNvPr id="3" name="Freeform 3"/>
          <p:cNvSpPr/>
          <p:nvPr/>
        </p:nvSpPr>
        <p:spPr>
          <a:xfrm>
            <a:off x="10389723" y="0"/>
            <a:ext cx="6483927" cy="10287000"/>
          </a:xfrm>
          <a:custGeom>
            <a:avLst/>
            <a:gdLst/>
            <a:ahLst/>
            <a:cxnLst/>
            <a:rect l="l" t="t" r="r" b="b"/>
            <a:pathLst>
              <a:path w="6483927" h="10287000">
                <a:moveTo>
                  <a:pt x="0" y="0"/>
                </a:moveTo>
                <a:lnTo>
                  <a:pt x="6483927" y="0"/>
                </a:lnTo>
                <a:lnTo>
                  <a:pt x="6483927" y="10287000"/>
                </a:lnTo>
                <a:lnTo>
                  <a:pt x="0" y="10287000"/>
                </a:lnTo>
                <a:lnTo>
                  <a:pt x="0" y="0"/>
                </a:lnTo>
                <a:close/>
              </a:path>
            </a:pathLst>
          </a:custGeom>
          <a:blipFill>
            <a:blip r:embed="rId1"/>
            <a:stretch>
              <a:fillRect l="-157538" t="-4955" b="-3262"/>
            </a:stretch>
          </a:blipFill>
        </p:spPr>
      </p:sp>
      <p:grpSp>
        <p:nvGrpSpPr>
          <p:cNvPr id="4" name="Group 4"/>
          <p:cNvGrpSpPr/>
          <p:nvPr/>
        </p:nvGrpSpPr>
        <p:grpSpPr>
          <a:xfrm rot="0">
            <a:off x="12358823" y="4446550"/>
            <a:ext cx="4998870" cy="1393901"/>
            <a:chOff x="0" y="0"/>
            <a:chExt cx="6665160" cy="1858534"/>
          </a:xfrm>
        </p:grpSpPr>
        <p:sp>
          <p:nvSpPr>
            <p:cNvPr id="5" name="AutoShape 5"/>
            <p:cNvSpPr/>
            <p:nvPr/>
          </p:nvSpPr>
          <p:spPr>
            <a:xfrm>
              <a:off x="0" y="0"/>
              <a:ext cx="6665160" cy="1858534"/>
            </a:xfrm>
            <a:prstGeom prst="rect">
              <a:avLst/>
            </a:prstGeom>
            <a:solidFill>
              <a:srgbClr val="5D7963"/>
            </a:solidFill>
          </p:spPr>
        </p:sp>
        <p:sp>
          <p:nvSpPr>
            <p:cNvPr id="6" name="TextBox 6"/>
            <p:cNvSpPr txBox="1"/>
            <p:nvPr/>
          </p:nvSpPr>
          <p:spPr>
            <a:xfrm>
              <a:off x="426161" y="545092"/>
              <a:ext cx="5812839" cy="758825"/>
            </a:xfrm>
            <a:prstGeom prst="rect">
              <a:avLst/>
            </a:prstGeom>
          </p:spPr>
          <p:txBody>
            <a:bodyPr lIns="0" tIns="0" rIns="0" bIns="0" rtlCol="0" anchor="t">
              <a:spAutoFit/>
            </a:bodyPr>
            <a:lstStyle/>
            <a:p>
              <a:pPr algn="ctr">
                <a:lnSpc>
                  <a:spcPts val="4440"/>
                </a:lnSpc>
              </a:pPr>
              <a:r>
                <a:rPr lang="en-US" sz="3700" spc="136">
                  <a:solidFill>
                    <a:srgbClr val="FFFFFF"/>
                  </a:solidFill>
                  <a:latin typeface="Aileron Bold" panose="00000800000000000000"/>
                </a:rPr>
                <a:t>THÁCH THỨC</a:t>
              </a:r>
              <a:endParaRPr lang="en-US" sz="3700" spc="136">
                <a:solidFill>
                  <a:srgbClr val="FFFFFF"/>
                </a:solidFill>
                <a:latin typeface="Aileron Bold" panose="00000800000000000000"/>
              </a:endParaRPr>
            </a:p>
          </p:txBody>
        </p:sp>
      </p:grpSp>
      <p:grpSp>
        <p:nvGrpSpPr>
          <p:cNvPr id="7" name="Group 7"/>
          <p:cNvGrpSpPr/>
          <p:nvPr/>
        </p:nvGrpSpPr>
        <p:grpSpPr>
          <a:xfrm rot="0">
            <a:off x="1611138" y="3815574"/>
            <a:ext cx="5597844" cy="2655851"/>
            <a:chOff x="0" y="0"/>
            <a:chExt cx="7463792" cy="3541135"/>
          </a:xfrm>
        </p:grpSpPr>
        <p:sp>
          <p:nvSpPr>
            <p:cNvPr id="8" name="TextBox 8"/>
            <p:cNvSpPr txBox="1"/>
            <p:nvPr/>
          </p:nvSpPr>
          <p:spPr>
            <a:xfrm>
              <a:off x="0" y="-9525"/>
              <a:ext cx="7463792" cy="1635125"/>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Heavy" panose="00000A00000000000000"/>
                </a:rPr>
                <a:t>HIỆU SUẤT</a:t>
              </a:r>
              <a:endParaRPr lang="en-US" sz="8000" spc="160">
                <a:solidFill>
                  <a:srgbClr val="FFFFFF"/>
                </a:solidFill>
                <a:latin typeface="Aileron Heavy" panose="00000A00000000000000"/>
              </a:endParaRPr>
            </a:p>
          </p:txBody>
        </p:sp>
        <p:sp>
          <p:nvSpPr>
            <p:cNvPr id="9" name="TextBox 9"/>
            <p:cNvSpPr txBox="1"/>
            <p:nvPr/>
          </p:nvSpPr>
          <p:spPr>
            <a:xfrm>
              <a:off x="0" y="2074285"/>
              <a:ext cx="7463792" cy="1466850"/>
            </a:xfrm>
            <a:prstGeom prst="rect">
              <a:avLst/>
            </a:prstGeom>
          </p:spPr>
          <p:txBody>
            <a:bodyPr lIns="0" tIns="0" rIns="0" bIns="0" rtlCol="0" anchor="t">
              <a:spAutoFit/>
            </a:bodyPr>
            <a:lstStyle/>
            <a:p>
              <a:pPr algn="ctr">
                <a:lnSpc>
                  <a:spcPts val="4500"/>
                </a:lnSpc>
              </a:pPr>
              <a:r>
                <a:rPr lang="en-US" sz="3000" spc="30">
                  <a:solidFill>
                    <a:srgbClr val="FFFFFF"/>
                  </a:solidFill>
                  <a:latin typeface="Aileron" panose="00000500000000000000"/>
                </a:rPr>
                <a:t>Bài toán yêu cầu đảm bảo về hiệu suất thời gian thực</a:t>
              </a:r>
              <a:r>
                <a:rPr lang="en-US" sz="3000" spc="30">
                  <a:solidFill>
                    <a:srgbClr val="FFFFFF"/>
                  </a:solidFill>
                  <a:latin typeface="Aileron" panose="00000500000000000000"/>
                </a:rPr>
                <a:t> </a:t>
              </a:r>
              <a:endParaRPr lang="en-US" sz="3000" spc="30">
                <a:solidFill>
                  <a:srgbClr val="FFFFFF"/>
                </a:solidFill>
                <a:latin typeface="Aileron" panose="0000050000000000000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96753" y="1028700"/>
            <a:ext cx="5962547" cy="8229600"/>
          </a:xfrm>
          <a:custGeom>
            <a:avLst/>
            <a:gdLst/>
            <a:ahLst/>
            <a:cxnLst/>
            <a:rect l="l" t="t" r="r" b="b"/>
            <a:pathLst>
              <a:path w="5962547" h="8229600">
                <a:moveTo>
                  <a:pt x="0" y="0"/>
                </a:moveTo>
                <a:lnTo>
                  <a:pt x="5962547" y="0"/>
                </a:lnTo>
                <a:lnTo>
                  <a:pt x="5962547" y="8229600"/>
                </a:lnTo>
                <a:lnTo>
                  <a:pt x="0" y="8229600"/>
                </a:lnTo>
                <a:lnTo>
                  <a:pt x="0" y="0"/>
                </a:lnTo>
                <a:close/>
              </a:path>
            </a:pathLst>
          </a:custGeom>
          <a:blipFill>
            <a:blip r:embed="rId1"/>
            <a:stretch>
              <a:fillRect b="-8678"/>
            </a:stretch>
          </a:blipFill>
        </p:spPr>
      </p:sp>
      <p:grpSp>
        <p:nvGrpSpPr>
          <p:cNvPr id="3" name="Group 3"/>
          <p:cNvGrpSpPr/>
          <p:nvPr/>
        </p:nvGrpSpPr>
        <p:grpSpPr>
          <a:xfrm rot="0">
            <a:off x="1028700" y="5762435"/>
            <a:ext cx="7663810" cy="982554"/>
            <a:chOff x="0" y="0"/>
            <a:chExt cx="10218413" cy="1310072"/>
          </a:xfrm>
        </p:grpSpPr>
        <p:sp>
          <p:nvSpPr>
            <p:cNvPr id="4" name="TextBox 4"/>
            <p:cNvSpPr txBox="1"/>
            <p:nvPr/>
          </p:nvSpPr>
          <p:spPr>
            <a:xfrm>
              <a:off x="2229340" y="254986"/>
              <a:ext cx="7989073" cy="704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Lê Châu Giang - 21520213</a:t>
              </a:r>
              <a:endParaRPr lang="en-US" sz="3000" spc="30">
                <a:solidFill>
                  <a:srgbClr val="5D7963"/>
                </a:solidFill>
                <a:latin typeface="Aileron" panose="00000500000000000000"/>
              </a:endParaRPr>
            </a:p>
          </p:txBody>
        </p:sp>
        <p:sp>
          <p:nvSpPr>
            <p:cNvPr id="5" name="AutoShape 5"/>
            <p:cNvSpPr/>
            <p:nvPr/>
          </p:nvSpPr>
          <p:spPr>
            <a:xfrm rot="-10800000">
              <a:off x="0" y="0"/>
              <a:ext cx="1421555" cy="1310072"/>
            </a:xfrm>
            <a:prstGeom prst="rect">
              <a:avLst/>
            </a:prstGeom>
            <a:solidFill>
              <a:srgbClr val="5D7963">
                <a:alpha val="9804"/>
              </a:srgbClr>
            </a:solidFill>
          </p:spPr>
        </p:sp>
        <p:sp>
          <p:nvSpPr>
            <p:cNvPr id="6" name="Freeform 6"/>
            <p:cNvSpPr/>
            <p:nvPr/>
          </p:nvSpPr>
          <p:spPr>
            <a:xfrm>
              <a:off x="276659" y="220917"/>
              <a:ext cx="868237" cy="868237"/>
            </a:xfrm>
            <a:custGeom>
              <a:avLst/>
              <a:gdLst/>
              <a:ahLst/>
              <a:cxnLst/>
              <a:rect l="l" t="t" r="r" b="b"/>
              <a:pathLst>
                <a:path w="868237" h="868237">
                  <a:moveTo>
                    <a:pt x="0" y="0"/>
                  </a:moveTo>
                  <a:lnTo>
                    <a:pt x="868237" y="0"/>
                  </a:lnTo>
                  <a:lnTo>
                    <a:pt x="868237" y="868237"/>
                  </a:lnTo>
                  <a:lnTo>
                    <a:pt x="0" y="868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7" name="Group 7"/>
          <p:cNvGrpSpPr/>
          <p:nvPr/>
        </p:nvGrpSpPr>
        <p:grpSpPr>
          <a:xfrm rot="0">
            <a:off x="1028700" y="7019090"/>
            <a:ext cx="7663810" cy="982554"/>
            <a:chOff x="0" y="0"/>
            <a:chExt cx="10218413" cy="1310072"/>
          </a:xfrm>
        </p:grpSpPr>
        <p:sp>
          <p:nvSpPr>
            <p:cNvPr id="8" name="TextBox 8"/>
            <p:cNvSpPr txBox="1"/>
            <p:nvPr/>
          </p:nvSpPr>
          <p:spPr>
            <a:xfrm>
              <a:off x="2229340" y="254986"/>
              <a:ext cx="7989073" cy="704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Đoàn Lê Tuấn Thành - 21521438</a:t>
              </a:r>
              <a:endParaRPr lang="en-US" sz="3000" spc="30">
                <a:solidFill>
                  <a:srgbClr val="5D7963"/>
                </a:solidFill>
                <a:latin typeface="Aileron" panose="00000500000000000000"/>
              </a:endParaRPr>
            </a:p>
          </p:txBody>
        </p:sp>
        <p:sp>
          <p:nvSpPr>
            <p:cNvPr id="9" name="AutoShape 9"/>
            <p:cNvSpPr/>
            <p:nvPr/>
          </p:nvSpPr>
          <p:spPr>
            <a:xfrm rot="-10800000">
              <a:off x="0" y="0"/>
              <a:ext cx="1421555" cy="1310072"/>
            </a:xfrm>
            <a:prstGeom prst="rect">
              <a:avLst/>
            </a:prstGeom>
            <a:solidFill>
              <a:srgbClr val="5D7963">
                <a:alpha val="9804"/>
              </a:srgbClr>
            </a:solidFill>
          </p:spPr>
        </p:sp>
        <p:sp>
          <p:nvSpPr>
            <p:cNvPr id="10" name="Freeform 10"/>
            <p:cNvSpPr/>
            <p:nvPr/>
          </p:nvSpPr>
          <p:spPr>
            <a:xfrm>
              <a:off x="276659" y="220917"/>
              <a:ext cx="868237" cy="868237"/>
            </a:xfrm>
            <a:custGeom>
              <a:avLst/>
              <a:gdLst/>
              <a:ahLst/>
              <a:cxnLst/>
              <a:rect l="l" t="t" r="r" b="b"/>
              <a:pathLst>
                <a:path w="868237" h="868237">
                  <a:moveTo>
                    <a:pt x="0" y="0"/>
                  </a:moveTo>
                  <a:lnTo>
                    <a:pt x="868237" y="0"/>
                  </a:lnTo>
                  <a:lnTo>
                    <a:pt x="868237" y="868237"/>
                  </a:lnTo>
                  <a:lnTo>
                    <a:pt x="0" y="868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1" name="Group 11"/>
          <p:cNvGrpSpPr/>
          <p:nvPr/>
        </p:nvGrpSpPr>
        <p:grpSpPr>
          <a:xfrm rot="0">
            <a:off x="1028700" y="8275746"/>
            <a:ext cx="7663810" cy="982554"/>
            <a:chOff x="0" y="0"/>
            <a:chExt cx="10218413" cy="1310072"/>
          </a:xfrm>
        </p:grpSpPr>
        <p:sp>
          <p:nvSpPr>
            <p:cNvPr id="12" name="TextBox 12"/>
            <p:cNvSpPr txBox="1"/>
            <p:nvPr/>
          </p:nvSpPr>
          <p:spPr>
            <a:xfrm>
              <a:off x="2229340" y="254986"/>
              <a:ext cx="7989073" cy="704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Phạm Thanh Lâm - 21520055</a:t>
              </a:r>
              <a:endParaRPr lang="en-US" sz="3000" spc="30">
                <a:solidFill>
                  <a:srgbClr val="5D7963"/>
                </a:solidFill>
                <a:latin typeface="Aileron" panose="00000500000000000000"/>
              </a:endParaRPr>
            </a:p>
          </p:txBody>
        </p:sp>
        <p:sp>
          <p:nvSpPr>
            <p:cNvPr id="13" name="AutoShape 13"/>
            <p:cNvSpPr/>
            <p:nvPr/>
          </p:nvSpPr>
          <p:spPr>
            <a:xfrm rot="-10800000">
              <a:off x="0" y="0"/>
              <a:ext cx="1421555" cy="1310072"/>
            </a:xfrm>
            <a:prstGeom prst="rect">
              <a:avLst/>
            </a:prstGeom>
            <a:solidFill>
              <a:srgbClr val="5D7963">
                <a:alpha val="9804"/>
              </a:srgbClr>
            </a:solidFill>
          </p:spPr>
        </p:sp>
        <p:sp>
          <p:nvSpPr>
            <p:cNvPr id="14" name="Freeform 14"/>
            <p:cNvSpPr/>
            <p:nvPr/>
          </p:nvSpPr>
          <p:spPr>
            <a:xfrm>
              <a:off x="276659" y="220917"/>
              <a:ext cx="868237" cy="868237"/>
            </a:xfrm>
            <a:custGeom>
              <a:avLst/>
              <a:gdLst/>
              <a:ahLst/>
              <a:cxnLst/>
              <a:rect l="l" t="t" r="r" b="b"/>
              <a:pathLst>
                <a:path w="868237" h="868237">
                  <a:moveTo>
                    <a:pt x="0" y="0"/>
                  </a:moveTo>
                  <a:lnTo>
                    <a:pt x="868237" y="0"/>
                  </a:lnTo>
                  <a:lnTo>
                    <a:pt x="868237" y="868237"/>
                  </a:lnTo>
                  <a:lnTo>
                    <a:pt x="0" y="868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5" name="AutoShape 15"/>
          <p:cNvSpPr/>
          <p:nvPr/>
        </p:nvSpPr>
        <p:spPr>
          <a:xfrm>
            <a:off x="10420038" y="4174337"/>
            <a:ext cx="1753429" cy="1938326"/>
          </a:xfrm>
          <a:prstGeom prst="rect">
            <a:avLst/>
          </a:prstGeom>
          <a:solidFill>
            <a:srgbClr val="5D7963"/>
          </a:solidFill>
        </p:spPr>
      </p:sp>
      <p:sp>
        <p:nvSpPr>
          <p:cNvPr id="16" name="TextBox 16"/>
          <p:cNvSpPr txBox="1"/>
          <p:nvPr/>
        </p:nvSpPr>
        <p:spPr>
          <a:xfrm>
            <a:off x="10935768" y="4916805"/>
            <a:ext cx="3708866" cy="405765"/>
          </a:xfrm>
          <a:prstGeom prst="rect">
            <a:avLst/>
          </a:prstGeom>
        </p:spPr>
        <p:txBody>
          <a:bodyPr lIns="0" tIns="0" rIns="0" bIns="0" rtlCol="0" anchor="t">
            <a:spAutoFit/>
          </a:bodyPr>
          <a:lstStyle/>
          <a:p>
            <a:pPr>
              <a:lnSpc>
                <a:spcPts val="3360"/>
              </a:lnSpc>
            </a:pPr>
            <a:r>
              <a:rPr lang="en-US" sz="2400" spc="192">
                <a:solidFill>
                  <a:srgbClr val="FFFFFF"/>
                </a:solidFill>
                <a:latin typeface="Aileron Ultra-Bold" panose="00000A00000000000000"/>
              </a:rPr>
              <a:t>COMPUTER SCIENCE</a:t>
            </a:r>
            <a:endParaRPr lang="en-US" sz="2400" spc="192">
              <a:solidFill>
                <a:srgbClr val="FFFFFF"/>
              </a:solidFill>
              <a:latin typeface="Aileron Ultra-Bold" panose="00000A00000000000000"/>
            </a:endParaRPr>
          </a:p>
        </p:txBody>
      </p:sp>
      <p:grpSp>
        <p:nvGrpSpPr>
          <p:cNvPr id="17" name="Group 17"/>
          <p:cNvGrpSpPr/>
          <p:nvPr/>
        </p:nvGrpSpPr>
        <p:grpSpPr>
          <a:xfrm rot="0">
            <a:off x="1028696" y="1028700"/>
            <a:ext cx="7663810" cy="2108374"/>
            <a:chOff x="0" y="0"/>
            <a:chExt cx="10218413" cy="2811165"/>
          </a:xfrm>
        </p:grpSpPr>
        <p:sp>
          <p:nvSpPr>
            <p:cNvPr id="18" name="TextBox 18"/>
            <p:cNvSpPr txBox="1"/>
            <p:nvPr/>
          </p:nvSpPr>
          <p:spPr>
            <a:xfrm>
              <a:off x="5" y="-9525"/>
              <a:ext cx="10218408" cy="1635125"/>
            </a:xfrm>
            <a:prstGeom prst="rect">
              <a:avLst/>
            </a:prstGeom>
          </p:spPr>
          <p:txBody>
            <a:bodyPr lIns="0" tIns="0" rIns="0" bIns="0" rtlCol="0" anchor="t">
              <a:spAutoFit/>
            </a:bodyPr>
            <a:lstStyle/>
            <a:p>
              <a:pPr>
                <a:lnSpc>
                  <a:spcPts val="9600"/>
                </a:lnSpc>
              </a:pPr>
              <a:r>
                <a:rPr lang="en-US" sz="8000" spc="160">
                  <a:solidFill>
                    <a:srgbClr val="5D7963"/>
                  </a:solidFill>
                  <a:latin typeface="Aileron Ultra-Bold" panose="00000A00000000000000"/>
                </a:rPr>
                <a:t>MEMBERS</a:t>
              </a:r>
              <a:endParaRPr lang="en-US" sz="8000" spc="160">
                <a:solidFill>
                  <a:srgbClr val="5D7963"/>
                </a:solidFill>
                <a:latin typeface="Aileron Ultra-Bold" panose="00000A00000000000000"/>
              </a:endParaRPr>
            </a:p>
          </p:txBody>
        </p:sp>
        <p:sp>
          <p:nvSpPr>
            <p:cNvPr id="19" name="TextBox 19"/>
            <p:cNvSpPr txBox="1"/>
            <p:nvPr/>
          </p:nvSpPr>
          <p:spPr>
            <a:xfrm>
              <a:off x="0" y="2052340"/>
              <a:ext cx="10218413" cy="758825"/>
            </a:xfrm>
            <a:prstGeom prst="rect">
              <a:avLst/>
            </a:prstGeom>
          </p:spPr>
          <p:txBody>
            <a:bodyPr lIns="0" tIns="0" rIns="0" bIns="0" rtlCol="0" anchor="t">
              <a:spAutoFit/>
            </a:bodyPr>
            <a:lstStyle/>
            <a:p>
              <a:pPr>
                <a:lnSpc>
                  <a:spcPts val="4440"/>
                </a:lnSpc>
              </a:pPr>
              <a:r>
                <a:rPr lang="en-US" sz="3700" spc="136">
                  <a:solidFill>
                    <a:srgbClr val="5D7963"/>
                  </a:solidFill>
                  <a:latin typeface="Aileron Bold" panose="00000800000000000000"/>
                </a:rPr>
                <a:t>CS406 - Xử lý ảnh và ứng dụng </a:t>
              </a:r>
              <a:endParaRPr lang="en-US" sz="3700" spc="136">
                <a:solidFill>
                  <a:srgbClr val="5D7963"/>
                </a:solidFill>
                <a:latin typeface="Aileron Bold" panose="00000800000000000000"/>
              </a:endParaRPr>
            </a:p>
          </p:txBody>
        </p:sp>
      </p:grpSp>
      <p:grpSp>
        <p:nvGrpSpPr>
          <p:cNvPr id="20" name="Group 20"/>
          <p:cNvGrpSpPr/>
          <p:nvPr/>
        </p:nvGrpSpPr>
        <p:grpSpPr>
          <a:xfrm rot="0">
            <a:off x="1028700" y="4586805"/>
            <a:ext cx="7663810" cy="982554"/>
            <a:chOff x="0" y="0"/>
            <a:chExt cx="10218413" cy="1310072"/>
          </a:xfrm>
        </p:grpSpPr>
        <p:sp>
          <p:nvSpPr>
            <p:cNvPr id="21" name="TextBox 21"/>
            <p:cNvSpPr txBox="1"/>
            <p:nvPr/>
          </p:nvSpPr>
          <p:spPr>
            <a:xfrm>
              <a:off x="2229340" y="254986"/>
              <a:ext cx="7989073" cy="704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Nguyễn Ngọc Thức - 21521506</a:t>
              </a:r>
              <a:endParaRPr lang="en-US" sz="3000" spc="30">
                <a:solidFill>
                  <a:srgbClr val="5D7963"/>
                </a:solidFill>
                <a:latin typeface="Aileron" panose="00000500000000000000"/>
              </a:endParaRPr>
            </a:p>
          </p:txBody>
        </p:sp>
        <p:sp>
          <p:nvSpPr>
            <p:cNvPr id="22" name="AutoShape 22"/>
            <p:cNvSpPr/>
            <p:nvPr/>
          </p:nvSpPr>
          <p:spPr>
            <a:xfrm rot="-10800000">
              <a:off x="0" y="0"/>
              <a:ext cx="1421555" cy="1310072"/>
            </a:xfrm>
            <a:prstGeom prst="rect">
              <a:avLst/>
            </a:prstGeom>
            <a:solidFill>
              <a:srgbClr val="5D7963">
                <a:alpha val="9804"/>
              </a:srgbClr>
            </a:solidFill>
          </p:spPr>
        </p:sp>
        <p:sp>
          <p:nvSpPr>
            <p:cNvPr id="23" name="Freeform 23"/>
            <p:cNvSpPr/>
            <p:nvPr/>
          </p:nvSpPr>
          <p:spPr>
            <a:xfrm>
              <a:off x="276659" y="220917"/>
              <a:ext cx="868237" cy="868237"/>
            </a:xfrm>
            <a:custGeom>
              <a:avLst/>
              <a:gdLst/>
              <a:ahLst/>
              <a:cxnLst/>
              <a:rect l="l" t="t" r="r" b="b"/>
              <a:pathLst>
                <a:path w="868237" h="868237">
                  <a:moveTo>
                    <a:pt x="0" y="0"/>
                  </a:moveTo>
                  <a:lnTo>
                    <a:pt x="868237" y="0"/>
                  </a:lnTo>
                  <a:lnTo>
                    <a:pt x="868237" y="868237"/>
                  </a:lnTo>
                  <a:lnTo>
                    <a:pt x="0" y="868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540835" y="7198798"/>
            <a:ext cx="6658689" cy="904240"/>
          </a:xfrm>
          <a:prstGeom prst="rect">
            <a:avLst/>
          </a:prstGeom>
        </p:spPr>
        <p:txBody>
          <a:bodyPr lIns="0" tIns="0" rIns="0" bIns="0" rtlCol="0" anchor="t">
            <a:spAutoFit/>
          </a:bodyPr>
          <a:lstStyle/>
          <a:p>
            <a:pPr algn="ctr">
              <a:lnSpc>
                <a:spcPts val="7280"/>
              </a:lnSpc>
            </a:pPr>
            <a:r>
              <a:rPr lang="en-US" sz="5200">
                <a:solidFill>
                  <a:srgbClr val="FFFFFF"/>
                </a:solidFill>
                <a:latin typeface="DejaVu Serif Bold" panose="02060803050605020204"/>
              </a:rPr>
              <a:t>Propose approach</a:t>
            </a:r>
            <a:endParaRPr lang="en-US" sz="5200">
              <a:solidFill>
                <a:srgbClr val="FFFFFF"/>
              </a:solidFill>
              <a:latin typeface="DejaVu Serif Bold" panose="02060803050605020204"/>
            </a:endParaRPr>
          </a:p>
        </p:txBody>
      </p:sp>
      <p:sp>
        <p:nvSpPr>
          <p:cNvPr id="3" name="AutoShape 3"/>
          <p:cNvSpPr/>
          <p:nvPr/>
        </p:nvSpPr>
        <p:spPr>
          <a:xfrm>
            <a:off x="9371021" y="0"/>
            <a:ext cx="8916979" cy="10287000"/>
          </a:xfrm>
          <a:prstGeom prst="rect">
            <a:avLst/>
          </a:prstGeom>
          <a:solidFill>
            <a:srgbClr val="5D7963"/>
          </a:solidFill>
        </p:spPr>
      </p:sp>
      <p:sp>
        <p:nvSpPr>
          <p:cNvPr id="4" name="TextBox 4"/>
          <p:cNvSpPr txBox="1"/>
          <p:nvPr/>
        </p:nvSpPr>
        <p:spPr>
          <a:xfrm>
            <a:off x="11178885" y="4394326"/>
            <a:ext cx="5346938" cy="2447925"/>
          </a:xfrm>
          <a:prstGeom prst="rect">
            <a:avLst/>
          </a:prstGeom>
        </p:spPr>
        <p:txBody>
          <a:bodyPr lIns="0" tIns="0" rIns="0" bIns="0" rtlCol="0" anchor="t">
            <a:spAutoFit/>
          </a:bodyPr>
          <a:lstStyle/>
          <a:p>
            <a:pPr marL="0" lvl="0" indent="0" algn="ctr">
              <a:lnSpc>
                <a:spcPts val="9600"/>
              </a:lnSpc>
              <a:spcBef>
                <a:spcPct val="0"/>
              </a:spcBef>
            </a:pPr>
            <a:r>
              <a:rPr lang="en-US" sz="8000" u="none" strike="noStrike" spc="160">
                <a:solidFill>
                  <a:srgbClr val="FFFFFF"/>
                </a:solidFill>
                <a:latin typeface="Aileron Heavy" panose="00000A00000000000000"/>
              </a:rPr>
              <a:t>Proposed </a:t>
            </a:r>
            <a:endParaRPr lang="en-US" sz="8000" u="none" strike="noStrike" spc="160">
              <a:solidFill>
                <a:srgbClr val="FFFFFF"/>
              </a:solidFill>
              <a:latin typeface="Aileron Heavy" panose="00000A00000000000000"/>
            </a:endParaRPr>
          </a:p>
          <a:p>
            <a:pPr marL="0" lvl="0" indent="0" algn="ctr">
              <a:lnSpc>
                <a:spcPts val="9600"/>
              </a:lnSpc>
              <a:spcBef>
                <a:spcPct val="0"/>
              </a:spcBef>
            </a:pPr>
            <a:r>
              <a:rPr lang="en-US" sz="8000" u="none" strike="noStrike" spc="160">
                <a:solidFill>
                  <a:srgbClr val="FFFFFF"/>
                </a:solidFill>
                <a:latin typeface="Aileron Heavy" panose="00000A00000000000000"/>
              </a:rPr>
              <a:t> Approach</a:t>
            </a:r>
            <a:endParaRPr lang="en-US" sz="8000" u="none" strike="noStrike" spc="160">
              <a:solidFill>
                <a:srgbClr val="FFFFFF"/>
              </a:solidFill>
              <a:latin typeface="Aileron Heavy" panose="00000A00000000000000"/>
            </a:endParaRPr>
          </a:p>
        </p:txBody>
      </p:sp>
      <p:sp>
        <p:nvSpPr>
          <p:cNvPr id="5" name="Freeform 5"/>
          <p:cNvSpPr/>
          <p:nvPr/>
        </p:nvSpPr>
        <p:spPr>
          <a:xfrm flipH="1">
            <a:off x="0" y="0"/>
            <a:ext cx="9371021" cy="10287000"/>
          </a:xfrm>
          <a:custGeom>
            <a:avLst/>
            <a:gdLst/>
            <a:ahLst/>
            <a:cxnLst/>
            <a:rect l="l" t="t" r="r" b="b"/>
            <a:pathLst>
              <a:path w="9371021" h="10287000">
                <a:moveTo>
                  <a:pt x="9371021" y="0"/>
                </a:moveTo>
                <a:lnTo>
                  <a:pt x="0" y="0"/>
                </a:lnTo>
                <a:lnTo>
                  <a:pt x="0" y="10287000"/>
                </a:lnTo>
                <a:lnTo>
                  <a:pt x="9371021" y="10287000"/>
                </a:lnTo>
                <a:lnTo>
                  <a:pt x="9371021" y="0"/>
                </a:lnTo>
                <a:close/>
              </a:path>
            </a:pathLst>
          </a:custGeom>
          <a:blipFill>
            <a:blip r:embed="rId1"/>
            <a:stretch>
              <a:fillRect l="-42387" t="-914" r="-23883"/>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25" y="0"/>
            <a:ext cx="3333195" cy="10287000"/>
          </a:xfrm>
          <a:prstGeom prst="rect">
            <a:avLst/>
          </a:prstGeom>
          <a:solidFill>
            <a:srgbClr val="5D7963"/>
          </a:solidFill>
        </p:spPr>
      </p:sp>
      <p:sp>
        <p:nvSpPr>
          <p:cNvPr id="3" name="Freeform 3"/>
          <p:cNvSpPr/>
          <p:nvPr/>
        </p:nvSpPr>
        <p:spPr>
          <a:xfrm>
            <a:off x="4175715" y="2414851"/>
            <a:ext cx="6398579" cy="4790872"/>
          </a:xfrm>
          <a:custGeom>
            <a:avLst/>
            <a:gdLst/>
            <a:ahLst/>
            <a:cxnLst/>
            <a:rect l="l" t="t" r="r" b="b"/>
            <a:pathLst>
              <a:path w="6398579" h="4790872">
                <a:moveTo>
                  <a:pt x="0" y="0"/>
                </a:moveTo>
                <a:lnTo>
                  <a:pt x="6398578" y="0"/>
                </a:lnTo>
                <a:lnTo>
                  <a:pt x="6398578" y="4790872"/>
                </a:lnTo>
                <a:lnTo>
                  <a:pt x="0" y="4790872"/>
                </a:lnTo>
                <a:lnTo>
                  <a:pt x="0" y="0"/>
                </a:lnTo>
                <a:close/>
              </a:path>
            </a:pathLst>
          </a:custGeom>
          <a:blipFill>
            <a:blip r:embed="rId1"/>
            <a:stretch>
              <a:fillRect l="-5398" t="-214" b="-214"/>
            </a:stretch>
          </a:blipFill>
        </p:spPr>
      </p:sp>
      <p:sp>
        <p:nvSpPr>
          <p:cNvPr id="4" name="Freeform 4"/>
          <p:cNvSpPr/>
          <p:nvPr/>
        </p:nvSpPr>
        <p:spPr>
          <a:xfrm>
            <a:off x="11402968" y="2406018"/>
            <a:ext cx="6280703" cy="4799705"/>
          </a:xfrm>
          <a:custGeom>
            <a:avLst/>
            <a:gdLst/>
            <a:ahLst/>
            <a:cxnLst/>
            <a:rect l="l" t="t" r="r" b="b"/>
            <a:pathLst>
              <a:path w="6280703" h="4799705">
                <a:moveTo>
                  <a:pt x="0" y="0"/>
                </a:moveTo>
                <a:lnTo>
                  <a:pt x="6280703" y="0"/>
                </a:lnTo>
                <a:lnTo>
                  <a:pt x="6280703" y="4799705"/>
                </a:lnTo>
                <a:lnTo>
                  <a:pt x="0" y="4799705"/>
                </a:lnTo>
                <a:lnTo>
                  <a:pt x="0" y="0"/>
                </a:lnTo>
                <a:close/>
              </a:path>
            </a:pathLst>
          </a:custGeom>
          <a:blipFill>
            <a:blip r:embed="rId2"/>
            <a:stretch>
              <a:fillRect l="-5459" t="-144" b="-144"/>
            </a:stretch>
          </a:blipFill>
        </p:spPr>
      </p:sp>
      <p:sp>
        <p:nvSpPr>
          <p:cNvPr id="5" name="Freeform 5"/>
          <p:cNvSpPr/>
          <p:nvPr/>
        </p:nvSpPr>
        <p:spPr>
          <a:xfrm>
            <a:off x="15282480" y="0"/>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3"/>
            <a:stretch>
              <a:fillRect/>
            </a:stretch>
          </a:blipFill>
        </p:spPr>
      </p:sp>
      <p:sp>
        <p:nvSpPr>
          <p:cNvPr id="6" name="TextBox 6"/>
          <p:cNvSpPr txBox="1"/>
          <p:nvPr/>
        </p:nvSpPr>
        <p:spPr>
          <a:xfrm>
            <a:off x="394522" y="2567251"/>
            <a:ext cx="2563201" cy="5495925"/>
          </a:xfrm>
          <a:prstGeom prst="rect">
            <a:avLst/>
          </a:prstGeom>
        </p:spPr>
        <p:txBody>
          <a:bodyPr lIns="0" tIns="0" rIns="0" bIns="0" rtlCol="0" anchor="t">
            <a:spAutoFit/>
          </a:bodyPr>
          <a:lstStyle/>
          <a:p>
            <a:pPr marL="0" lvl="0" indent="0" algn="ctr">
              <a:lnSpc>
                <a:spcPts val="7200"/>
              </a:lnSpc>
              <a:spcBef>
                <a:spcPct val="0"/>
              </a:spcBef>
            </a:pPr>
            <a:r>
              <a:rPr lang="en-US" sz="6000" u="none" strike="noStrike" spc="120">
                <a:solidFill>
                  <a:srgbClr val="FFFFFF"/>
                </a:solidFill>
                <a:latin typeface="Aileron Heavy" panose="00000A00000000000000"/>
              </a:rPr>
              <a:t>Giới thiệu về mô hình YOLOv8</a:t>
            </a:r>
            <a:endParaRPr lang="en-US" sz="6000" u="none" strike="noStrike" spc="120">
              <a:solidFill>
                <a:srgbClr val="FFFFFF"/>
              </a:solidFill>
              <a:latin typeface="Aileron Heavy" panose="00000A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25" y="0"/>
            <a:ext cx="3209370" cy="10287000"/>
          </a:xfrm>
          <a:prstGeom prst="rect">
            <a:avLst/>
          </a:prstGeom>
          <a:solidFill>
            <a:srgbClr val="5D7963"/>
          </a:solidFill>
        </p:spPr>
      </p:sp>
      <p:sp>
        <p:nvSpPr>
          <p:cNvPr id="3" name="Freeform 3"/>
          <p:cNvSpPr/>
          <p:nvPr/>
        </p:nvSpPr>
        <p:spPr>
          <a:xfrm>
            <a:off x="5268637" y="6172046"/>
            <a:ext cx="10786811" cy="1500484"/>
          </a:xfrm>
          <a:custGeom>
            <a:avLst/>
            <a:gdLst/>
            <a:ahLst/>
            <a:cxnLst/>
            <a:rect l="l" t="t" r="r" b="b"/>
            <a:pathLst>
              <a:path w="10786811" h="1500484">
                <a:moveTo>
                  <a:pt x="0" y="0"/>
                </a:moveTo>
                <a:lnTo>
                  <a:pt x="10786811" y="0"/>
                </a:lnTo>
                <a:lnTo>
                  <a:pt x="10786811" y="1500484"/>
                </a:lnTo>
                <a:lnTo>
                  <a:pt x="0" y="1500484"/>
                </a:lnTo>
                <a:lnTo>
                  <a:pt x="0" y="0"/>
                </a:lnTo>
                <a:close/>
              </a:path>
            </a:pathLst>
          </a:custGeom>
          <a:blipFill>
            <a:blip r:embed="rId1"/>
            <a:stretch>
              <a:fillRect/>
            </a:stretch>
          </a:blipFill>
        </p:spPr>
      </p:sp>
      <p:sp>
        <p:nvSpPr>
          <p:cNvPr id="4" name="Freeform 4"/>
          <p:cNvSpPr/>
          <p:nvPr/>
        </p:nvSpPr>
        <p:spPr>
          <a:xfrm>
            <a:off x="15282480" y="0"/>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sp>
        <p:nvSpPr>
          <p:cNvPr id="5" name="TextBox 5"/>
          <p:cNvSpPr txBox="1"/>
          <p:nvPr/>
        </p:nvSpPr>
        <p:spPr>
          <a:xfrm>
            <a:off x="394762" y="2390775"/>
            <a:ext cx="2438896" cy="5495925"/>
          </a:xfrm>
          <a:prstGeom prst="rect">
            <a:avLst/>
          </a:prstGeom>
        </p:spPr>
        <p:txBody>
          <a:bodyPr lIns="0" tIns="0" rIns="0" bIns="0" rtlCol="0" anchor="t">
            <a:spAutoFit/>
          </a:bodyPr>
          <a:lstStyle/>
          <a:p>
            <a:pPr marL="0" lvl="0" indent="0" algn="ctr">
              <a:lnSpc>
                <a:spcPts val="7200"/>
              </a:lnSpc>
              <a:spcBef>
                <a:spcPct val="0"/>
              </a:spcBef>
            </a:pPr>
            <a:r>
              <a:rPr lang="en-US" sz="6000" u="none" strike="noStrike" spc="120">
                <a:solidFill>
                  <a:srgbClr val="FFFFFF"/>
                </a:solidFill>
                <a:latin typeface="Aileron Heavy" panose="00000A00000000000000"/>
              </a:rPr>
              <a:t>Giới thiệu về mô hình YOLOv8</a:t>
            </a:r>
            <a:endParaRPr lang="en-US" sz="6000" u="none" strike="noStrike" spc="120">
              <a:solidFill>
                <a:srgbClr val="FFFFFF"/>
              </a:solidFill>
              <a:latin typeface="Aileron Heavy" panose="00000A00000000000000"/>
            </a:endParaRPr>
          </a:p>
        </p:txBody>
      </p:sp>
      <p:sp>
        <p:nvSpPr>
          <p:cNvPr id="6" name="TextBox 6"/>
          <p:cNvSpPr txBox="1"/>
          <p:nvPr/>
        </p:nvSpPr>
        <p:spPr>
          <a:xfrm>
            <a:off x="4093308" y="2471595"/>
            <a:ext cx="13165992" cy="2407921"/>
          </a:xfrm>
          <a:prstGeom prst="rect">
            <a:avLst/>
          </a:prstGeom>
        </p:spPr>
        <p:txBody>
          <a:bodyPr lIns="0" tIns="0" rIns="0" bIns="0" rtlCol="0" anchor="t">
            <a:spAutoFit/>
          </a:bodyPr>
          <a:lstStyle/>
          <a:p>
            <a:pPr marL="712470" lvl="1" indent="-356235">
              <a:lnSpc>
                <a:spcPts val="6600"/>
              </a:lnSpc>
              <a:buFont typeface="Arial" panose="020B0604020202020204"/>
              <a:buChar char="•"/>
            </a:pPr>
            <a:r>
              <a:rPr lang="en-US" sz="3300" spc="32">
                <a:solidFill>
                  <a:srgbClr val="000000"/>
                </a:solidFill>
                <a:latin typeface="Aileron" panose="00000500000000000000"/>
              </a:rPr>
              <a:t>Tận dụng các ưu điểm của các phiên bản trước, YOLOv8 được đánh giá nhanh, chính xác hơn. Mô hình cũng hỗ trợ nhiều định dạng xuất mô hình và có thể chạy trên CPU hay GPU.</a:t>
            </a:r>
            <a:endParaRPr lang="en-US" sz="3300" spc="32">
              <a:solidFill>
                <a:srgbClr val="000000"/>
              </a:solidFill>
              <a:latin typeface="Aileron" panose="000005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38271" y="4571026"/>
            <a:ext cx="10921029" cy="4687274"/>
          </a:xfrm>
          <a:custGeom>
            <a:avLst/>
            <a:gdLst/>
            <a:ahLst/>
            <a:cxnLst/>
            <a:rect l="l" t="t" r="r" b="b"/>
            <a:pathLst>
              <a:path w="10921029" h="4687274">
                <a:moveTo>
                  <a:pt x="0" y="0"/>
                </a:moveTo>
                <a:lnTo>
                  <a:pt x="10921029" y="0"/>
                </a:lnTo>
                <a:lnTo>
                  <a:pt x="10921029" y="4687274"/>
                </a:lnTo>
                <a:lnTo>
                  <a:pt x="0" y="4687274"/>
                </a:lnTo>
                <a:lnTo>
                  <a:pt x="0" y="0"/>
                </a:lnTo>
                <a:close/>
              </a:path>
            </a:pathLst>
          </a:custGeom>
          <a:blipFill>
            <a:blip r:embed="rId1"/>
            <a:stretch>
              <a:fillRect/>
            </a:stretch>
          </a:blipFill>
        </p:spPr>
      </p:sp>
      <p:sp>
        <p:nvSpPr>
          <p:cNvPr id="3" name="TextBox 3"/>
          <p:cNvSpPr txBox="1"/>
          <p:nvPr/>
        </p:nvSpPr>
        <p:spPr>
          <a:xfrm>
            <a:off x="6338271" y="942975"/>
            <a:ext cx="10921029" cy="2964180"/>
          </a:xfrm>
          <a:prstGeom prst="rect">
            <a:avLst/>
          </a:prstGeom>
        </p:spPr>
        <p:txBody>
          <a:bodyPr lIns="0" tIns="0" rIns="0" bIns="0" rtlCol="0" anchor="t">
            <a:spAutoFit/>
          </a:bodyPr>
          <a:lstStyle/>
          <a:p>
            <a:pPr marL="690880" lvl="1" indent="-345440">
              <a:lnSpc>
                <a:spcPts val="4800"/>
              </a:lnSpc>
              <a:spcBef>
                <a:spcPct val="0"/>
              </a:spcBef>
              <a:buFont typeface="Arial" panose="020B0604020202020204"/>
              <a:buChar char="•"/>
            </a:pPr>
            <a:r>
              <a:rPr lang="en-US" sz="3200" spc="31">
                <a:solidFill>
                  <a:srgbClr val="000000"/>
                </a:solidFill>
                <a:latin typeface="Aileron" panose="00000500000000000000"/>
              </a:rPr>
              <a:t>Thuật toán YOLO lấy hình ảnh làm đầu vào và sau đó sử dụng mạng nơ-ron tích chập sâu đơn giản để phát hiện các đối tượng trong ảnh.</a:t>
            </a:r>
            <a:endParaRPr lang="en-US" sz="3200" spc="31">
              <a:solidFill>
                <a:srgbClr val="000000"/>
              </a:solidFill>
              <a:latin typeface="Aileron" panose="00000500000000000000"/>
            </a:endParaRPr>
          </a:p>
          <a:p>
            <a:pPr marL="690880" lvl="1" indent="-345440">
              <a:lnSpc>
                <a:spcPts val="4800"/>
              </a:lnSpc>
              <a:spcBef>
                <a:spcPct val="0"/>
              </a:spcBef>
              <a:buFont typeface="Arial" panose="020B0604020202020204"/>
              <a:buChar char="•"/>
            </a:pPr>
            <a:r>
              <a:rPr lang="en-US" sz="3200" spc="31">
                <a:solidFill>
                  <a:srgbClr val="000000"/>
                </a:solidFill>
                <a:latin typeface="Aileron" panose="00000500000000000000"/>
              </a:rPr>
              <a:t>Kiến trúc của mô hình CNN tạo thành xương sống của YOLO</a:t>
            </a:r>
            <a:endParaRPr lang="en-US" sz="3200" spc="31">
              <a:solidFill>
                <a:srgbClr val="000000"/>
              </a:solidFill>
              <a:latin typeface="Aileron" panose="00000500000000000000"/>
            </a:endParaRPr>
          </a:p>
        </p:txBody>
      </p:sp>
      <p:sp>
        <p:nvSpPr>
          <p:cNvPr id="4" name="Freeform 4"/>
          <p:cNvSpPr/>
          <p:nvPr/>
        </p:nvSpPr>
        <p:spPr>
          <a:xfrm>
            <a:off x="0" y="0"/>
            <a:ext cx="5681477" cy="10287000"/>
          </a:xfrm>
          <a:custGeom>
            <a:avLst/>
            <a:gdLst/>
            <a:ahLst/>
            <a:cxnLst/>
            <a:rect l="l" t="t" r="r" b="b"/>
            <a:pathLst>
              <a:path w="5681477" h="10287000">
                <a:moveTo>
                  <a:pt x="0" y="0"/>
                </a:moveTo>
                <a:lnTo>
                  <a:pt x="5681477" y="0"/>
                </a:lnTo>
                <a:lnTo>
                  <a:pt x="5681477" y="10287000"/>
                </a:lnTo>
                <a:lnTo>
                  <a:pt x="0" y="10287000"/>
                </a:lnTo>
                <a:lnTo>
                  <a:pt x="0" y="0"/>
                </a:lnTo>
                <a:close/>
              </a:path>
            </a:pathLst>
          </a:custGeom>
          <a:blipFill>
            <a:blip r:embed="rId2"/>
            <a:stretch>
              <a:fillRect l="-150627" r="-21135"/>
            </a:stretch>
          </a:blipFill>
        </p:spPr>
      </p:sp>
      <p:grpSp>
        <p:nvGrpSpPr>
          <p:cNvPr id="5" name="Group 5"/>
          <p:cNvGrpSpPr/>
          <p:nvPr/>
        </p:nvGrpSpPr>
        <p:grpSpPr>
          <a:xfrm rot="0">
            <a:off x="1429946" y="2772654"/>
            <a:ext cx="2743654" cy="4741692"/>
            <a:chOff x="0" y="0"/>
            <a:chExt cx="3658205" cy="6322256"/>
          </a:xfrm>
        </p:grpSpPr>
        <p:sp>
          <p:nvSpPr>
            <p:cNvPr id="6" name="AutoShape 6"/>
            <p:cNvSpPr/>
            <p:nvPr/>
          </p:nvSpPr>
          <p:spPr>
            <a:xfrm>
              <a:off x="0" y="0"/>
              <a:ext cx="3658205" cy="6322256"/>
            </a:xfrm>
            <a:prstGeom prst="rect">
              <a:avLst/>
            </a:prstGeom>
            <a:solidFill>
              <a:srgbClr val="5D7963"/>
            </a:solidFill>
          </p:spPr>
        </p:sp>
        <p:sp>
          <p:nvSpPr>
            <p:cNvPr id="7" name="TextBox 7"/>
            <p:cNvSpPr txBox="1"/>
            <p:nvPr/>
          </p:nvSpPr>
          <p:spPr>
            <a:xfrm>
              <a:off x="293561" y="713203"/>
              <a:ext cx="3071083" cy="4886325"/>
            </a:xfrm>
            <a:prstGeom prst="rect">
              <a:avLst/>
            </a:prstGeom>
          </p:spPr>
          <p:txBody>
            <a:bodyPr lIns="0" tIns="0" rIns="0" bIns="0" rtlCol="0" anchor="t">
              <a:spAutoFit/>
            </a:bodyPr>
            <a:lstStyle/>
            <a:p>
              <a:pPr algn="ctr">
                <a:lnSpc>
                  <a:spcPts val="7200"/>
                </a:lnSpc>
              </a:pPr>
              <a:r>
                <a:rPr lang="en-US" sz="6000" spc="120">
                  <a:solidFill>
                    <a:srgbClr val="FFFFFF"/>
                  </a:solidFill>
                  <a:latin typeface="Aileron Heavy" panose="00000A00000000000000"/>
                </a:rPr>
                <a:t>Cách YOLO hoạt động</a:t>
              </a:r>
              <a:endParaRPr lang="en-US" sz="6000" spc="120">
                <a:solidFill>
                  <a:srgbClr val="FFFFFF"/>
                </a:solidFill>
                <a:latin typeface="Aileron Heavy" panose="00000A00000000000000"/>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81477" y="3201988"/>
            <a:ext cx="12482486" cy="3711575"/>
          </a:xfrm>
          <a:prstGeom prst="rect">
            <a:avLst/>
          </a:prstGeom>
        </p:spPr>
        <p:txBody>
          <a:bodyPr lIns="0" tIns="0" rIns="0" bIns="0" rtlCol="0" anchor="t">
            <a:spAutoFit/>
          </a:bodyPr>
          <a:lstStyle/>
          <a:p>
            <a:pPr marL="755650" lvl="1" indent="-377825">
              <a:lnSpc>
                <a:spcPts val="5950"/>
              </a:lnSpc>
              <a:buFont typeface="Arial" panose="020B0604020202020204"/>
              <a:buChar char="•"/>
            </a:pPr>
            <a:r>
              <a:rPr lang="en-US" sz="3500" spc="35">
                <a:solidFill>
                  <a:srgbClr val="000000"/>
                </a:solidFill>
                <a:latin typeface="Aileron" panose="00000500000000000000"/>
              </a:rPr>
              <a:t>Các lớp chập của mô hình được huấn luyện trước bằng ImageNet để thực hiện phát hiện các đối tượng.</a:t>
            </a:r>
            <a:endParaRPr lang="en-US" sz="3500" spc="35">
              <a:solidFill>
                <a:srgbClr val="000000"/>
              </a:solidFill>
              <a:latin typeface="Aileron" panose="00000500000000000000"/>
            </a:endParaRPr>
          </a:p>
          <a:p>
            <a:pPr>
              <a:lnSpc>
                <a:spcPts val="5950"/>
              </a:lnSpc>
            </a:pPr>
          </a:p>
          <a:p>
            <a:pPr marL="755650" lvl="1" indent="-377825">
              <a:lnSpc>
                <a:spcPts val="5950"/>
              </a:lnSpc>
              <a:buFont typeface="Arial" panose="020B0604020202020204"/>
              <a:buChar char="•"/>
            </a:pPr>
            <a:r>
              <a:rPr lang="en-US" sz="3500" spc="35">
                <a:solidFill>
                  <a:srgbClr val="000000"/>
                </a:solidFill>
                <a:latin typeface="Aileron" panose="00000500000000000000"/>
                <a:ea typeface="Aileron" panose="00000500000000000000"/>
              </a:rPr>
              <a:t>YOLO chia hình ảnh đầu vào thành lưới N × N. Mỗi ô lưới dự đoán B-Box và điểm tin cậy cho các B-Box đó.</a:t>
            </a:r>
            <a:r>
              <a:rPr lang="en-US" sz="3500" spc="35">
                <a:solidFill>
                  <a:srgbClr val="000000"/>
                </a:solidFill>
                <a:latin typeface="Aileron" panose="00000500000000000000"/>
              </a:rPr>
              <a:t> </a:t>
            </a:r>
            <a:endParaRPr lang="en-US" sz="3500" spc="35">
              <a:solidFill>
                <a:srgbClr val="000000"/>
              </a:solidFill>
              <a:latin typeface="Aileron" panose="00000500000000000000"/>
            </a:endParaRPr>
          </a:p>
        </p:txBody>
      </p:sp>
      <p:sp>
        <p:nvSpPr>
          <p:cNvPr id="3" name="Freeform 3"/>
          <p:cNvSpPr/>
          <p:nvPr/>
        </p:nvSpPr>
        <p:spPr>
          <a:xfrm>
            <a:off x="0" y="0"/>
            <a:ext cx="5681477" cy="10287000"/>
          </a:xfrm>
          <a:custGeom>
            <a:avLst/>
            <a:gdLst/>
            <a:ahLst/>
            <a:cxnLst/>
            <a:rect l="l" t="t" r="r" b="b"/>
            <a:pathLst>
              <a:path w="5681477" h="10287000">
                <a:moveTo>
                  <a:pt x="0" y="0"/>
                </a:moveTo>
                <a:lnTo>
                  <a:pt x="5681477" y="0"/>
                </a:lnTo>
                <a:lnTo>
                  <a:pt x="5681477" y="10287000"/>
                </a:lnTo>
                <a:lnTo>
                  <a:pt x="0" y="10287000"/>
                </a:lnTo>
                <a:lnTo>
                  <a:pt x="0" y="0"/>
                </a:lnTo>
                <a:close/>
              </a:path>
            </a:pathLst>
          </a:custGeom>
          <a:blipFill>
            <a:blip r:embed="rId1"/>
            <a:stretch>
              <a:fillRect l="-150627" r="-21135"/>
            </a:stretch>
          </a:blipFill>
        </p:spPr>
      </p:sp>
      <p:grpSp>
        <p:nvGrpSpPr>
          <p:cNvPr id="4" name="Group 4"/>
          <p:cNvGrpSpPr/>
          <p:nvPr/>
        </p:nvGrpSpPr>
        <p:grpSpPr>
          <a:xfrm rot="0">
            <a:off x="1300060" y="2772654"/>
            <a:ext cx="2951472" cy="4741692"/>
            <a:chOff x="0" y="0"/>
            <a:chExt cx="3935296" cy="6322256"/>
          </a:xfrm>
        </p:grpSpPr>
        <p:sp>
          <p:nvSpPr>
            <p:cNvPr id="5" name="AutoShape 5"/>
            <p:cNvSpPr/>
            <p:nvPr/>
          </p:nvSpPr>
          <p:spPr>
            <a:xfrm>
              <a:off x="0" y="0"/>
              <a:ext cx="3935296" cy="6322256"/>
            </a:xfrm>
            <a:prstGeom prst="rect">
              <a:avLst/>
            </a:prstGeom>
            <a:solidFill>
              <a:srgbClr val="5D7963"/>
            </a:solidFill>
          </p:spPr>
        </p:sp>
        <p:sp>
          <p:nvSpPr>
            <p:cNvPr id="6" name="TextBox 6"/>
            <p:cNvSpPr txBox="1"/>
            <p:nvPr/>
          </p:nvSpPr>
          <p:spPr>
            <a:xfrm>
              <a:off x="315797" y="713203"/>
              <a:ext cx="3303702" cy="4886325"/>
            </a:xfrm>
            <a:prstGeom prst="rect">
              <a:avLst/>
            </a:prstGeom>
          </p:spPr>
          <p:txBody>
            <a:bodyPr lIns="0" tIns="0" rIns="0" bIns="0" rtlCol="0" anchor="t">
              <a:spAutoFit/>
            </a:bodyPr>
            <a:lstStyle/>
            <a:p>
              <a:pPr algn="ctr">
                <a:lnSpc>
                  <a:spcPts val="7200"/>
                </a:lnSpc>
              </a:pPr>
              <a:r>
                <a:rPr lang="en-US" sz="6000" spc="120">
                  <a:solidFill>
                    <a:srgbClr val="FFFFFF"/>
                  </a:solidFill>
                  <a:latin typeface="Aileron Heavy" panose="00000A00000000000000"/>
                </a:rPr>
                <a:t>Cách YOLO hoạt động</a:t>
              </a:r>
              <a:endParaRPr lang="en-US" sz="6000" spc="120">
                <a:solidFill>
                  <a:srgbClr val="FFFFFF"/>
                </a:solidFill>
                <a:latin typeface="Aileron Heavy" panose="00000A0000000000000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681477" y="2073275"/>
            <a:ext cx="12482486" cy="5969000"/>
          </a:xfrm>
          <a:prstGeom prst="rect">
            <a:avLst/>
          </a:prstGeom>
        </p:spPr>
        <p:txBody>
          <a:bodyPr lIns="0" tIns="0" rIns="0" bIns="0" rtlCol="0" anchor="t">
            <a:spAutoFit/>
          </a:bodyPr>
          <a:lstStyle/>
          <a:p>
            <a:pPr marL="755650" lvl="1" indent="-377825">
              <a:lnSpc>
                <a:spcPts val="5950"/>
              </a:lnSpc>
              <a:buFont typeface="Arial" panose="020B0604020202020204"/>
              <a:buChar char="•"/>
            </a:pPr>
            <a:r>
              <a:rPr lang="en-US" sz="3500" spc="35">
                <a:solidFill>
                  <a:srgbClr val="000000"/>
                </a:solidFill>
                <a:latin typeface="Aileron" panose="00000500000000000000"/>
              </a:rPr>
              <a:t>Tại thời điểm đào tạo, YOLO sẽ dự đoán 1 B-Box dựa trên IOU hiện tại cao nhất với ground-truth B-Box.</a:t>
            </a:r>
            <a:endParaRPr lang="en-US" sz="3500" spc="35">
              <a:solidFill>
                <a:srgbClr val="000000"/>
              </a:solidFill>
              <a:latin typeface="Aileron" panose="00000500000000000000"/>
            </a:endParaRPr>
          </a:p>
          <a:p>
            <a:pPr>
              <a:lnSpc>
                <a:spcPts val="5950"/>
              </a:lnSpc>
            </a:pPr>
          </a:p>
          <a:p>
            <a:pPr marL="755650" lvl="1" indent="-377825">
              <a:lnSpc>
                <a:spcPts val="5950"/>
              </a:lnSpc>
              <a:buFont typeface="Arial" panose="020B0604020202020204"/>
              <a:buChar char="•"/>
            </a:pPr>
            <a:r>
              <a:rPr lang="en-US" sz="3500" spc="35">
                <a:solidFill>
                  <a:srgbClr val="000000"/>
                </a:solidFill>
                <a:latin typeface="Aileron" panose="00000500000000000000"/>
              </a:rPr>
              <a:t>Một kỹ thuật quan trọng được sử dụng trong các mô hình YOLO là non-max suppression (NMS). </a:t>
            </a:r>
            <a:endParaRPr lang="en-US" sz="3500" spc="35">
              <a:solidFill>
                <a:srgbClr val="000000"/>
              </a:solidFill>
              <a:latin typeface="Aileron" panose="00000500000000000000"/>
            </a:endParaRPr>
          </a:p>
          <a:p>
            <a:pPr>
              <a:lnSpc>
                <a:spcPts val="5950"/>
              </a:lnSpc>
            </a:pPr>
          </a:p>
          <a:p>
            <a:pPr marL="755650" lvl="1" indent="-377825">
              <a:lnSpc>
                <a:spcPts val="5950"/>
              </a:lnSpc>
              <a:buFont typeface="Arial" panose="020B0604020202020204"/>
              <a:buChar char="•"/>
            </a:pPr>
            <a:r>
              <a:rPr lang="en-US" sz="3500" spc="35">
                <a:solidFill>
                  <a:srgbClr val="000000"/>
                </a:solidFill>
                <a:latin typeface="Aileron" panose="00000500000000000000"/>
              </a:rPr>
              <a:t>X</a:t>
            </a:r>
            <a:r>
              <a:rPr lang="en-US" sz="3500" spc="35">
                <a:solidFill>
                  <a:srgbClr val="000000"/>
                </a:solidFill>
                <a:latin typeface="Aileron" panose="00000500000000000000"/>
              </a:rPr>
              <a:t>uất ra một B-Box duy nhất cho từng đối tượng trong ảnh.</a:t>
            </a:r>
            <a:endParaRPr lang="en-US" sz="3500" spc="35">
              <a:solidFill>
                <a:srgbClr val="000000"/>
              </a:solidFill>
              <a:latin typeface="Aileron" panose="00000500000000000000"/>
            </a:endParaRPr>
          </a:p>
        </p:txBody>
      </p:sp>
      <p:sp>
        <p:nvSpPr>
          <p:cNvPr id="3" name="Freeform 3"/>
          <p:cNvSpPr/>
          <p:nvPr/>
        </p:nvSpPr>
        <p:spPr>
          <a:xfrm>
            <a:off x="0" y="0"/>
            <a:ext cx="5681477" cy="10287000"/>
          </a:xfrm>
          <a:custGeom>
            <a:avLst/>
            <a:gdLst/>
            <a:ahLst/>
            <a:cxnLst/>
            <a:rect l="l" t="t" r="r" b="b"/>
            <a:pathLst>
              <a:path w="5681477" h="10287000">
                <a:moveTo>
                  <a:pt x="0" y="0"/>
                </a:moveTo>
                <a:lnTo>
                  <a:pt x="5681477" y="0"/>
                </a:lnTo>
                <a:lnTo>
                  <a:pt x="5681477" y="10287000"/>
                </a:lnTo>
                <a:lnTo>
                  <a:pt x="0" y="10287000"/>
                </a:lnTo>
                <a:lnTo>
                  <a:pt x="0" y="0"/>
                </a:lnTo>
                <a:close/>
              </a:path>
            </a:pathLst>
          </a:custGeom>
          <a:blipFill>
            <a:blip r:embed="rId1"/>
            <a:stretch>
              <a:fillRect l="-150627" r="-21135"/>
            </a:stretch>
          </a:blipFill>
        </p:spPr>
      </p:sp>
      <p:grpSp>
        <p:nvGrpSpPr>
          <p:cNvPr id="4" name="Group 4"/>
          <p:cNvGrpSpPr/>
          <p:nvPr/>
        </p:nvGrpSpPr>
        <p:grpSpPr>
          <a:xfrm rot="0">
            <a:off x="1300060" y="2772654"/>
            <a:ext cx="2951472" cy="4741692"/>
            <a:chOff x="0" y="0"/>
            <a:chExt cx="3935296" cy="6322256"/>
          </a:xfrm>
        </p:grpSpPr>
        <p:sp>
          <p:nvSpPr>
            <p:cNvPr id="5" name="AutoShape 5"/>
            <p:cNvSpPr/>
            <p:nvPr/>
          </p:nvSpPr>
          <p:spPr>
            <a:xfrm>
              <a:off x="0" y="0"/>
              <a:ext cx="3935296" cy="6322256"/>
            </a:xfrm>
            <a:prstGeom prst="rect">
              <a:avLst/>
            </a:prstGeom>
            <a:solidFill>
              <a:srgbClr val="5D7963"/>
            </a:solidFill>
          </p:spPr>
        </p:sp>
        <p:sp>
          <p:nvSpPr>
            <p:cNvPr id="6" name="TextBox 6"/>
            <p:cNvSpPr txBox="1"/>
            <p:nvPr/>
          </p:nvSpPr>
          <p:spPr>
            <a:xfrm>
              <a:off x="315797" y="713203"/>
              <a:ext cx="3303702" cy="4886325"/>
            </a:xfrm>
            <a:prstGeom prst="rect">
              <a:avLst/>
            </a:prstGeom>
          </p:spPr>
          <p:txBody>
            <a:bodyPr lIns="0" tIns="0" rIns="0" bIns="0" rtlCol="0" anchor="t">
              <a:spAutoFit/>
            </a:bodyPr>
            <a:lstStyle/>
            <a:p>
              <a:pPr algn="ctr">
                <a:lnSpc>
                  <a:spcPts val="7200"/>
                </a:lnSpc>
              </a:pPr>
              <a:r>
                <a:rPr lang="en-US" sz="6000" spc="120">
                  <a:solidFill>
                    <a:srgbClr val="FFFFFF"/>
                  </a:solidFill>
                  <a:latin typeface="Aileron Heavy" panose="00000A00000000000000"/>
                </a:rPr>
                <a:t>Cách YOLO hoạt động</a:t>
              </a:r>
              <a:endParaRPr lang="en-US" sz="6000" spc="120">
                <a:solidFill>
                  <a:srgbClr val="FFFFFF"/>
                </a:solidFill>
                <a:latin typeface="Aileron Heavy" panose="00000A0000000000000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26254" y="4365189"/>
            <a:ext cx="10599533" cy="1902936"/>
          </a:xfrm>
          <a:custGeom>
            <a:avLst/>
            <a:gdLst/>
            <a:ahLst/>
            <a:cxnLst/>
            <a:rect l="l" t="t" r="r" b="b"/>
            <a:pathLst>
              <a:path w="10599533" h="1902936">
                <a:moveTo>
                  <a:pt x="0" y="0"/>
                </a:moveTo>
                <a:lnTo>
                  <a:pt x="10599533" y="0"/>
                </a:lnTo>
                <a:lnTo>
                  <a:pt x="10599533" y="1902936"/>
                </a:lnTo>
                <a:lnTo>
                  <a:pt x="0" y="1902936"/>
                </a:lnTo>
                <a:lnTo>
                  <a:pt x="0" y="0"/>
                </a:lnTo>
                <a:close/>
              </a:path>
            </a:pathLst>
          </a:custGeom>
          <a:blipFill>
            <a:blip r:embed="rId1"/>
            <a:stretch>
              <a:fillRect/>
            </a:stretch>
          </a:blipFill>
        </p:spPr>
      </p:sp>
      <p:sp>
        <p:nvSpPr>
          <p:cNvPr id="3" name="TextBox 3"/>
          <p:cNvSpPr txBox="1"/>
          <p:nvPr/>
        </p:nvSpPr>
        <p:spPr>
          <a:xfrm>
            <a:off x="924216" y="3055388"/>
            <a:ext cx="1778707" cy="4023825"/>
          </a:xfrm>
          <a:prstGeom prst="rect">
            <a:avLst/>
          </a:prstGeom>
        </p:spPr>
        <p:txBody>
          <a:bodyPr lIns="0" tIns="0" rIns="0" bIns="0" rtlCol="0" anchor="t">
            <a:spAutoFit/>
          </a:bodyPr>
          <a:lstStyle/>
          <a:p>
            <a:pPr algn="ctr">
              <a:lnSpc>
                <a:spcPts val="8080"/>
              </a:lnSpc>
              <a:spcBef>
                <a:spcPct val="0"/>
              </a:spcBef>
            </a:pPr>
            <a:r>
              <a:rPr lang="en-US" sz="5385" spc="53">
                <a:solidFill>
                  <a:srgbClr val="FFFFFF"/>
                </a:solidFill>
                <a:latin typeface="Aileron Bold" panose="00000800000000000000"/>
              </a:rPr>
              <a:t>Đánh giá mô hình</a:t>
            </a:r>
            <a:endParaRPr lang="en-US" sz="5385" spc="53">
              <a:solidFill>
                <a:srgbClr val="FFFFFF"/>
              </a:solidFill>
              <a:latin typeface="Aileron Bold" panose="00000800000000000000"/>
            </a:endParaRPr>
          </a:p>
        </p:txBody>
      </p:sp>
      <p:sp>
        <p:nvSpPr>
          <p:cNvPr id="4" name="Freeform 4"/>
          <p:cNvSpPr/>
          <p:nvPr/>
        </p:nvSpPr>
        <p:spPr>
          <a:xfrm>
            <a:off x="0" y="0"/>
            <a:ext cx="4862501" cy="10287000"/>
          </a:xfrm>
          <a:custGeom>
            <a:avLst/>
            <a:gdLst/>
            <a:ahLst/>
            <a:cxnLst/>
            <a:rect l="l" t="t" r="r" b="b"/>
            <a:pathLst>
              <a:path w="4862501" h="10287000">
                <a:moveTo>
                  <a:pt x="0" y="0"/>
                </a:moveTo>
                <a:lnTo>
                  <a:pt x="4862501" y="0"/>
                </a:lnTo>
                <a:lnTo>
                  <a:pt x="4862501" y="10287000"/>
                </a:lnTo>
                <a:lnTo>
                  <a:pt x="0" y="10287000"/>
                </a:lnTo>
                <a:lnTo>
                  <a:pt x="0" y="0"/>
                </a:lnTo>
                <a:close/>
              </a:path>
            </a:pathLst>
          </a:custGeom>
          <a:blipFill>
            <a:blip r:embed="rId2"/>
            <a:stretch>
              <a:fillRect l="-50950" r="-210687"/>
            </a:stretch>
          </a:blipFill>
        </p:spPr>
      </p:sp>
      <p:grpSp>
        <p:nvGrpSpPr>
          <p:cNvPr id="5" name="Group 5"/>
          <p:cNvGrpSpPr/>
          <p:nvPr/>
        </p:nvGrpSpPr>
        <p:grpSpPr>
          <a:xfrm rot="0">
            <a:off x="924216" y="2945811"/>
            <a:ext cx="3021161" cy="4741692"/>
            <a:chOff x="0" y="0"/>
            <a:chExt cx="4028215" cy="6322256"/>
          </a:xfrm>
        </p:grpSpPr>
        <p:sp>
          <p:nvSpPr>
            <p:cNvPr id="6" name="AutoShape 6"/>
            <p:cNvSpPr/>
            <p:nvPr/>
          </p:nvSpPr>
          <p:spPr>
            <a:xfrm>
              <a:off x="0" y="0"/>
              <a:ext cx="4028215" cy="6322256"/>
            </a:xfrm>
            <a:prstGeom prst="rect">
              <a:avLst/>
            </a:prstGeom>
            <a:solidFill>
              <a:srgbClr val="5D7963"/>
            </a:solidFill>
          </p:spPr>
        </p:sp>
        <p:sp>
          <p:nvSpPr>
            <p:cNvPr id="7" name="TextBox 7"/>
            <p:cNvSpPr txBox="1"/>
            <p:nvPr/>
          </p:nvSpPr>
          <p:spPr>
            <a:xfrm>
              <a:off x="323253" y="703678"/>
              <a:ext cx="3381709" cy="4895850"/>
            </a:xfrm>
            <a:prstGeom prst="rect">
              <a:avLst/>
            </a:prstGeom>
          </p:spPr>
          <p:txBody>
            <a:bodyPr lIns="0" tIns="0" rIns="0" bIns="0" rtlCol="0" anchor="t">
              <a:spAutoFit/>
            </a:bodyPr>
            <a:lstStyle/>
            <a:p>
              <a:pPr algn="ctr">
                <a:lnSpc>
                  <a:spcPts val="7200"/>
                </a:lnSpc>
              </a:pPr>
              <a:r>
                <a:rPr lang="en-US" sz="6000" spc="120">
                  <a:solidFill>
                    <a:srgbClr val="FFFFFF"/>
                  </a:solidFill>
                  <a:latin typeface="Public Sans Heavy"/>
                </a:rPr>
                <a:t>Tinh chỉnh tham số</a:t>
              </a:r>
              <a:endParaRPr lang="en-US" sz="6000" spc="120">
                <a:solidFill>
                  <a:srgbClr val="FFFFFF"/>
                </a:solidFill>
                <a:latin typeface="Public Sans Heavy"/>
              </a:endParaRPr>
            </a:p>
          </p:txBody>
        </p:sp>
      </p:grpSp>
      <p:sp>
        <p:nvSpPr>
          <p:cNvPr id="8" name="Freeform 8"/>
          <p:cNvSpPr/>
          <p:nvPr/>
        </p:nvSpPr>
        <p:spPr>
          <a:xfrm>
            <a:off x="15282480" y="792162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3"/>
            <a:stretch>
              <a:fillRect/>
            </a:stretch>
          </a:blipFill>
        </p:spPr>
      </p:sp>
      <p:sp>
        <p:nvSpPr>
          <p:cNvPr id="9" name="TextBox 9"/>
          <p:cNvSpPr txBox="1"/>
          <p:nvPr/>
        </p:nvSpPr>
        <p:spPr>
          <a:xfrm>
            <a:off x="5449791" y="2621887"/>
            <a:ext cx="12552459" cy="1285875"/>
          </a:xfrm>
          <a:prstGeom prst="rect">
            <a:avLst/>
          </a:prstGeom>
        </p:spPr>
        <p:txBody>
          <a:bodyPr lIns="0" tIns="0" rIns="0" bIns="0" rtlCol="0" anchor="t">
            <a:spAutoFit/>
          </a:bodyPr>
          <a:lstStyle/>
          <a:p>
            <a:pPr marL="755650" lvl="1" indent="-377825">
              <a:lnSpc>
                <a:spcPts val="5250"/>
              </a:lnSpc>
              <a:spcBef>
                <a:spcPct val="0"/>
              </a:spcBef>
              <a:buFont typeface="Arial" panose="020B0604020202020204"/>
              <a:buChar char="•"/>
            </a:pPr>
            <a:r>
              <a:rPr lang="en-US" sz="3500" spc="34">
                <a:solidFill>
                  <a:srgbClr val="000000"/>
                </a:solidFill>
                <a:latin typeface="Aileron" panose="00000500000000000000"/>
              </a:rPr>
              <a:t>Để đánh giá mô hình một cách khách quan, nhóm em đã lựa chọn training dữ liệu với 2 epoch là 20 và 40</a:t>
            </a:r>
            <a:endParaRPr lang="en-US" sz="3500" spc="34">
              <a:solidFill>
                <a:srgbClr val="000000"/>
              </a:solidFill>
              <a:latin typeface="Aileron" panose="000005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78316" y="609600"/>
            <a:ext cx="12552459" cy="6049645"/>
          </a:xfrm>
          <a:prstGeom prst="rect">
            <a:avLst/>
          </a:prstGeom>
        </p:spPr>
        <p:txBody>
          <a:bodyPr lIns="0" tIns="0" rIns="0" bIns="0" rtlCol="0" anchor="t">
            <a:spAutoFit/>
          </a:bodyPr>
          <a:lstStyle/>
          <a:p>
            <a:pPr marL="755650" lvl="1" indent="-377825">
              <a:lnSpc>
                <a:spcPts val="6965"/>
              </a:lnSpc>
              <a:buFont typeface="Arial" panose="020B0604020202020204"/>
              <a:buChar char="•"/>
            </a:pPr>
            <a:r>
              <a:rPr lang="en-US" sz="3500" spc="35">
                <a:solidFill>
                  <a:srgbClr val="000000"/>
                </a:solidFill>
                <a:latin typeface="Aileron" panose="00000500000000000000"/>
              </a:rPr>
              <a:t>Nhóm sử dụng các thông số: mean Average Precision (mAP) để so sánh kết quả bởi vì nó có tính toàn diện và khả năng tính toán đa lớp.</a:t>
            </a:r>
            <a:endParaRPr lang="en-US" sz="3500" spc="35">
              <a:solidFill>
                <a:srgbClr val="000000"/>
              </a:solidFill>
              <a:latin typeface="Aileron" panose="00000500000000000000"/>
            </a:endParaRPr>
          </a:p>
          <a:p>
            <a:pPr marL="755650" lvl="1" indent="-377825">
              <a:lnSpc>
                <a:spcPts val="6965"/>
              </a:lnSpc>
              <a:buFont typeface="Arial" panose="020B0604020202020204"/>
              <a:buChar char="•"/>
            </a:pPr>
            <a:r>
              <a:rPr lang="en-US" sz="3500" spc="35">
                <a:solidFill>
                  <a:srgbClr val="000000"/>
                </a:solidFill>
                <a:latin typeface="Aileron" panose="00000500000000000000"/>
              </a:rPr>
              <a:t>Tính toàn diện thể hiện ở điểm mAP50 là 1 phép đo tổng hợp các chỉ số Precision và Recall trên các ngưỡng IoU (Intersection of Union)</a:t>
            </a:r>
            <a:endParaRPr lang="en-US" sz="3500" spc="35">
              <a:solidFill>
                <a:srgbClr val="000000"/>
              </a:solidFill>
              <a:latin typeface="Aileron" panose="00000500000000000000"/>
            </a:endParaRPr>
          </a:p>
          <a:p>
            <a:pPr>
              <a:lnSpc>
                <a:spcPts val="6965"/>
              </a:lnSpc>
            </a:pPr>
          </a:p>
        </p:txBody>
      </p:sp>
      <p:sp>
        <p:nvSpPr>
          <p:cNvPr id="3" name="Freeform 3"/>
          <p:cNvSpPr/>
          <p:nvPr/>
        </p:nvSpPr>
        <p:spPr>
          <a:xfrm>
            <a:off x="7477663" y="6265339"/>
            <a:ext cx="8162662" cy="3514844"/>
          </a:xfrm>
          <a:custGeom>
            <a:avLst/>
            <a:gdLst/>
            <a:ahLst/>
            <a:cxnLst/>
            <a:rect l="l" t="t" r="r" b="b"/>
            <a:pathLst>
              <a:path w="8162662" h="3514844">
                <a:moveTo>
                  <a:pt x="0" y="0"/>
                </a:moveTo>
                <a:lnTo>
                  <a:pt x="8162662" y="0"/>
                </a:lnTo>
                <a:lnTo>
                  <a:pt x="8162662" y="3514844"/>
                </a:lnTo>
                <a:lnTo>
                  <a:pt x="0" y="3514844"/>
                </a:lnTo>
                <a:lnTo>
                  <a:pt x="0" y="0"/>
                </a:lnTo>
                <a:close/>
              </a:path>
            </a:pathLst>
          </a:custGeom>
          <a:blipFill>
            <a:blip r:embed="rId1"/>
            <a:stretch>
              <a:fillRect t="-6815"/>
            </a:stretch>
          </a:blipFill>
        </p:spPr>
      </p:sp>
      <p:sp>
        <p:nvSpPr>
          <p:cNvPr id="4" name="Freeform 4"/>
          <p:cNvSpPr/>
          <p:nvPr/>
        </p:nvSpPr>
        <p:spPr>
          <a:xfrm>
            <a:off x="0" y="0"/>
            <a:ext cx="4413293" cy="10287000"/>
          </a:xfrm>
          <a:custGeom>
            <a:avLst/>
            <a:gdLst/>
            <a:ahLst/>
            <a:cxnLst/>
            <a:rect l="l" t="t" r="r" b="b"/>
            <a:pathLst>
              <a:path w="4413293" h="10287000">
                <a:moveTo>
                  <a:pt x="0" y="0"/>
                </a:moveTo>
                <a:lnTo>
                  <a:pt x="4413293" y="0"/>
                </a:lnTo>
                <a:lnTo>
                  <a:pt x="4413293" y="10287000"/>
                </a:lnTo>
                <a:lnTo>
                  <a:pt x="0" y="10287000"/>
                </a:lnTo>
                <a:lnTo>
                  <a:pt x="0" y="0"/>
                </a:lnTo>
                <a:close/>
              </a:path>
            </a:pathLst>
          </a:custGeom>
          <a:blipFill>
            <a:blip r:embed="rId2"/>
            <a:stretch>
              <a:fillRect l="-56136" r="-242310"/>
            </a:stretch>
          </a:blipFill>
        </p:spPr>
      </p:sp>
      <p:grpSp>
        <p:nvGrpSpPr>
          <p:cNvPr id="5" name="Group 5"/>
          <p:cNvGrpSpPr/>
          <p:nvPr/>
        </p:nvGrpSpPr>
        <p:grpSpPr>
          <a:xfrm rot="0">
            <a:off x="1028700" y="2923941"/>
            <a:ext cx="2509858" cy="4741692"/>
            <a:chOff x="0" y="0"/>
            <a:chExt cx="3346477" cy="6322256"/>
          </a:xfrm>
        </p:grpSpPr>
        <p:sp>
          <p:nvSpPr>
            <p:cNvPr id="6" name="AutoShape 6"/>
            <p:cNvSpPr/>
            <p:nvPr/>
          </p:nvSpPr>
          <p:spPr>
            <a:xfrm>
              <a:off x="0" y="0"/>
              <a:ext cx="3346477" cy="6322256"/>
            </a:xfrm>
            <a:prstGeom prst="rect">
              <a:avLst/>
            </a:prstGeom>
            <a:solidFill>
              <a:srgbClr val="5D7963"/>
            </a:solidFill>
          </p:spPr>
        </p:sp>
        <p:sp>
          <p:nvSpPr>
            <p:cNvPr id="7" name="TextBox 7"/>
            <p:cNvSpPr txBox="1"/>
            <p:nvPr/>
          </p:nvSpPr>
          <p:spPr>
            <a:xfrm>
              <a:off x="268546" y="713203"/>
              <a:ext cx="2809386" cy="4886325"/>
            </a:xfrm>
            <a:prstGeom prst="rect">
              <a:avLst/>
            </a:prstGeom>
          </p:spPr>
          <p:txBody>
            <a:bodyPr lIns="0" tIns="0" rIns="0" bIns="0" rtlCol="0" anchor="t">
              <a:spAutoFit/>
            </a:bodyPr>
            <a:lstStyle/>
            <a:p>
              <a:pPr marL="0" lvl="0" indent="0" algn="ctr">
                <a:lnSpc>
                  <a:spcPts val="7200"/>
                </a:lnSpc>
                <a:spcBef>
                  <a:spcPct val="0"/>
                </a:spcBef>
              </a:pPr>
              <a:r>
                <a:rPr lang="en-US" sz="6000" u="none" strike="noStrike" spc="120">
                  <a:solidFill>
                    <a:srgbClr val="FFFFFF"/>
                  </a:solidFill>
                  <a:latin typeface="Aileron Heavy" panose="00000A00000000000000"/>
                </a:rPr>
                <a:t>Đánh giá mô hình</a:t>
              </a:r>
              <a:endParaRPr lang="en-US" sz="6000" u="none" strike="noStrike" spc="120">
                <a:solidFill>
                  <a:srgbClr val="FFFFFF"/>
                </a:solidFill>
                <a:latin typeface="Aileron Heavy" panose="00000A00000000000000"/>
              </a:endParaRPr>
            </a:p>
          </p:txBody>
        </p:sp>
      </p:grpSp>
      <p:sp>
        <p:nvSpPr>
          <p:cNvPr id="8" name="Freeform 8"/>
          <p:cNvSpPr/>
          <p:nvPr/>
        </p:nvSpPr>
        <p:spPr>
          <a:xfrm>
            <a:off x="15282480" y="792162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3"/>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629706" cy="10287000"/>
          </a:xfrm>
          <a:custGeom>
            <a:avLst/>
            <a:gdLst/>
            <a:ahLst/>
            <a:cxnLst/>
            <a:rect l="l" t="t" r="r" b="b"/>
            <a:pathLst>
              <a:path w="12629706" h="10287000">
                <a:moveTo>
                  <a:pt x="0" y="0"/>
                </a:moveTo>
                <a:lnTo>
                  <a:pt x="12629706" y="0"/>
                </a:lnTo>
                <a:lnTo>
                  <a:pt x="12629706" y="10287000"/>
                </a:lnTo>
                <a:lnTo>
                  <a:pt x="0" y="10287000"/>
                </a:lnTo>
                <a:lnTo>
                  <a:pt x="0" y="0"/>
                </a:lnTo>
                <a:close/>
              </a:path>
            </a:pathLst>
          </a:custGeom>
          <a:blipFill>
            <a:blip r:embed="rId1"/>
            <a:stretch>
              <a:fillRect l="-19616" r="-19616"/>
            </a:stretch>
          </a:blipFill>
        </p:spPr>
      </p:sp>
      <p:grpSp>
        <p:nvGrpSpPr>
          <p:cNvPr id="3" name="Group 3"/>
          <p:cNvGrpSpPr/>
          <p:nvPr/>
        </p:nvGrpSpPr>
        <p:grpSpPr>
          <a:xfrm rot="0">
            <a:off x="8000112" y="3438023"/>
            <a:ext cx="9259188" cy="3410954"/>
            <a:chOff x="0" y="0"/>
            <a:chExt cx="12345584" cy="4547939"/>
          </a:xfrm>
        </p:grpSpPr>
        <p:sp>
          <p:nvSpPr>
            <p:cNvPr id="4" name="AutoShape 4"/>
            <p:cNvSpPr/>
            <p:nvPr/>
          </p:nvSpPr>
          <p:spPr>
            <a:xfrm>
              <a:off x="0" y="0"/>
              <a:ext cx="12345584" cy="4547939"/>
            </a:xfrm>
            <a:prstGeom prst="rect">
              <a:avLst/>
            </a:prstGeom>
            <a:solidFill>
              <a:srgbClr val="5D7963"/>
            </a:solidFill>
          </p:spPr>
        </p:sp>
        <p:sp>
          <p:nvSpPr>
            <p:cNvPr id="5" name="TextBox 5"/>
            <p:cNvSpPr txBox="1"/>
            <p:nvPr/>
          </p:nvSpPr>
          <p:spPr>
            <a:xfrm>
              <a:off x="742411" y="2022300"/>
              <a:ext cx="10860762" cy="1635125"/>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Heavy" panose="00000A00000000000000"/>
                </a:rPr>
                <a:t>DATASET</a:t>
              </a:r>
              <a:endParaRPr lang="en-US" sz="8000" spc="160">
                <a:solidFill>
                  <a:srgbClr val="FFFFFF"/>
                </a:solidFill>
                <a:latin typeface="Aileron Heavy" panose="00000A00000000000000"/>
              </a:endParaRPr>
            </a:p>
          </p:txBody>
        </p:sp>
        <p:sp>
          <p:nvSpPr>
            <p:cNvPr id="6" name="TextBox 6"/>
            <p:cNvSpPr txBox="1"/>
            <p:nvPr/>
          </p:nvSpPr>
          <p:spPr>
            <a:xfrm>
              <a:off x="742411" y="880988"/>
              <a:ext cx="10860762" cy="758825"/>
            </a:xfrm>
            <a:prstGeom prst="rect">
              <a:avLst/>
            </a:prstGeom>
          </p:spPr>
          <p:txBody>
            <a:bodyPr lIns="0" tIns="0" rIns="0" bIns="0" rtlCol="0" anchor="t">
              <a:spAutoFit/>
            </a:bodyPr>
            <a:lstStyle/>
            <a:p>
              <a:pPr algn="ctr">
                <a:lnSpc>
                  <a:spcPts val="4440"/>
                </a:lnSpc>
              </a:pPr>
              <a:r>
                <a:rPr lang="en-US" sz="3700" spc="136">
                  <a:solidFill>
                    <a:srgbClr val="FFFFFF"/>
                  </a:solidFill>
                  <a:latin typeface="Aileron Bold" panose="00000800000000000000"/>
                </a:rPr>
                <a:t>PART 4</a:t>
              </a:r>
              <a:endParaRPr lang="en-US" sz="3700" spc="136">
                <a:solidFill>
                  <a:srgbClr val="FFFFFF"/>
                </a:solidFill>
                <a:latin typeface="Aileron Bold" panose="0000080000000000000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627596" cy="10287000"/>
          </a:xfrm>
          <a:prstGeom prst="rect">
            <a:avLst/>
          </a:prstGeom>
          <a:solidFill>
            <a:srgbClr val="5D7963"/>
          </a:solidFill>
        </p:spPr>
      </p:sp>
      <p:sp>
        <p:nvSpPr>
          <p:cNvPr id="3" name="Freeform 3"/>
          <p:cNvSpPr/>
          <p:nvPr/>
        </p:nvSpPr>
        <p:spPr>
          <a:xfrm>
            <a:off x="11344488" y="1028700"/>
            <a:ext cx="5914812" cy="8229600"/>
          </a:xfrm>
          <a:custGeom>
            <a:avLst/>
            <a:gdLst/>
            <a:ahLst/>
            <a:cxnLst/>
            <a:rect l="l" t="t" r="r" b="b"/>
            <a:pathLst>
              <a:path w="5914812" h="8229600">
                <a:moveTo>
                  <a:pt x="0" y="0"/>
                </a:moveTo>
                <a:lnTo>
                  <a:pt x="5914812" y="0"/>
                </a:lnTo>
                <a:lnTo>
                  <a:pt x="5914812" y="8229600"/>
                </a:lnTo>
                <a:lnTo>
                  <a:pt x="0" y="8229600"/>
                </a:lnTo>
                <a:lnTo>
                  <a:pt x="0" y="0"/>
                </a:lnTo>
                <a:close/>
              </a:path>
            </a:pathLst>
          </a:custGeom>
          <a:blipFill>
            <a:blip r:embed="rId1"/>
            <a:stretch>
              <a:fillRect l="-3913" r="-104528"/>
            </a:stretch>
          </a:blipFill>
        </p:spPr>
      </p:sp>
      <p:sp>
        <p:nvSpPr>
          <p:cNvPr id="4" name="Freeform 4"/>
          <p:cNvSpPr/>
          <p:nvPr/>
        </p:nvSpPr>
        <p:spPr>
          <a:xfrm>
            <a:off x="10611279" y="1028700"/>
            <a:ext cx="6648021" cy="8229600"/>
          </a:xfrm>
          <a:custGeom>
            <a:avLst/>
            <a:gdLst/>
            <a:ahLst/>
            <a:cxnLst/>
            <a:rect l="l" t="t" r="r" b="b"/>
            <a:pathLst>
              <a:path w="6648021" h="8229600">
                <a:moveTo>
                  <a:pt x="0" y="0"/>
                </a:moveTo>
                <a:lnTo>
                  <a:pt x="6648021" y="0"/>
                </a:lnTo>
                <a:lnTo>
                  <a:pt x="6648021" y="8229600"/>
                </a:lnTo>
                <a:lnTo>
                  <a:pt x="0" y="8229600"/>
                </a:lnTo>
                <a:lnTo>
                  <a:pt x="0" y="0"/>
                </a:lnTo>
                <a:close/>
              </a:path>
            </a:pathLst>
          </a:custGeom>
          <a:blipFill>
            <a:blip r:embed="rId2"/>
            <a:stretch>
              <a:fillRect r="-60073"/>
            </a:stretch>
          </a:blipFill>
        </p:spPr>
      </p:sp>
      <p:sp>
        <p:nvSpPr>
          <p:cNvPr id="5" name="TextBox 5"/>
          <p:cNvSpPr txBox="1"/>
          <p:nvPr/>
        </p:nvSpPr>
        <p:spPr>
          <a:xfrm>
            <a:off x="1028700" y="2533650"/>
            <a:ext cx="7217367" cy="5124450"/>
          </a:xfrm>
          <a:prstGeom prst="rect">
            <a:avLst/>
          </a:prstGeom>
        </p:spPr>
        <p:txBody>
          <a:bodyPr lIns="0" tIns="0" rIns="0" bIns="0" rtlCol="0" anchor="t">
            <a:spAutoFit/>
          </a:bodyPr>
          <a:lstStyle/>
          <a:p>
            <a:pPr>
              <a:lnSpc>
                <a:spcPts val="4500"/>
              </a:lnSpc>
            </a:pPr>
            <a:r>
              <a:rPr lang="en-US" sz="3000" spc="30">
                <a:solidFill>
                  <a:srgbClr val="FFFFFF"/>
                </a:solidFill>
                <a:latin typeface="Aileron" panose="00000500000000000000"/>
              </a:rPr>
              <a:t>Bộ dữ liệu gốc: </a:t>
            </a:r>
            <a:r>
              <a:rPr lang="en-US" sz="3000" u="sng" spc="30">
                <a:solidFill>
                  <a:srgbClr val="FFFFFF"/>
                </a:solidFill>
                <a:latin typeface="Aileron" panose="00000500000000000000"/>
                <a:hlinkClick r:id="rId3" tooltip="https://www.kaggle.com/datasets/aelchimminut/fruits262"/>
              </a:rPr>
              <a:t>fruit-262</a:t>
            </a:r>
            <a:endParaRPr lang="en-US" sz="3000" u="sng" spc="30">
              <a:solidFill>
                <a:srgbClr val="FFFFFF"/>
              </a:solidFill>
              <a:latin typeface="Aileron" panose="00000500000000000000"/>
            </a:endParaRPr>
          </a:p>
          <a:p>
            <a:pPr>
              <a:lnSpc>
                <a:spcPts val="4500"/>
              </a:lnSpc>
            </a:pPr>
          </a:p>
          <a:p>
            <a:pPr>
              <a:lnSpc>
                <a:spcPts val="4500"/>
              </a:lnSpc>
            </a:pPr>
            <a:r>
              <a:rPr lang="en-US" sz="3000" spc="30">
                <a:solidFill>
                  <a:srgbClr val="FFFFFF"/>
                </a:solidFill>
                <a:latin typeface="Aileron" panose="00000500000000000000"/>
              </a:rPr>
              <a:t>Bộ gốc có 262 classes mỗi class có hơn 1000 ảnh thuộc các kích thước khác nhau</a:t>
            </a:r>
            <a:endParaRPr lang="en-US" sz="3000" spc="30">
              <a:solidFill>
                <a:srgbClr val="FFFFFF"/>
              </a:solidFill>
              <a:latin typeface="Aileron" panose="00000500000000000000"/>
            </a:endParaRPr>
          </a:p>
          <a:p>
            <a:pPr>
              <a:lnSpc>
                <a:spcPts val="4500"/>
              </a:lnSpc>
            </a:pPr>
          </a:p>
          <a:p>
            <a:pPr>
              <a:lnSpc>
                <a:spcPts val="4500"/>
              </a:lnSpc>
            </a:pPr>
            <a:r>
              <a:rPr lang="en-US" sz="3000" spc="30">
                <a:solidFill>
                  <a:srgbClr val="FFFFFF"/>
                </a:solidFill>
                <a:latin typeface="Aileron" panose="00000500000000000000"/>
              </a:rPr>
              <a:t>Chỉ có label, không có bounding box</a:t>
            </a:r>
            <a:endParaRPr lang="en-US" sz="3000" spc="30">
              <a:solidFill>
                <a:srgbClr val="FFFFFF"/>
              </a:solidFill>
              <a:latin typeface="Aileron" panose="00000500000000000000"/>
            </a:endParaRPr>
          </a:p>
          <a:p>
            <a:pPr>
              <a:lnSpc>
                <a:spcPts val="4500"/>
              </a:lnSpc>
            </a:pPr>
          </a:p>
          <a:p>
            <a:pPr>
              <a:lnSpc>
                <a:spcPts val="4500"/>
              </a:lnSpc>
            </a:pPr>
            <a:r>
              <a:rPr lang="en-US" sz="3000" spc="30">
                <a:solidFill>
                  <a:srgbClr val="FFFFFF"/>
                </a:solidFill>
                <a:latin typeface="Aileron" panose="00000500000000000000"/>
              </a:rPr>
              <a:t>Dung lượng: 7GB!</a:t>
            </a:r>
            <a:endParaRPr lang="en-US" sz="3000" spc="30">
              <a:solidFill>
                <a:srgbClr val="FFFFFF"/>
              </a:solidFill>
              <a:latin typeface="Aileron" panose="00000500000000000000"/>
            </a:endParaRPr>
          </a:p>
        </p:txBody>
      </p:sp>
      <p:sp>
        <p:nvSpPr>
          <p:cNvPr id="6" name="TextBox 6"/>
          <p:cNvSpPr txBox="1"/>
          <p:nvPr/>
        </p:nvSpPr>
        <p:spPr>
          <a:xfrm>
            <a:off x="1028700" y="1057275"/>
            <a:ext cx="7217367" cy="954405"/>
          </a:xfrm>
          <a:prstGeom prst="rect">
            <a:avLst/>
          </a:prstGeom>
        </p:spPr>
        <p:txBody>
          <a:bodyPr lIns="0" tIns="0" rIns="0" bIns="0" rtlCol="0" anchor="t">
            <a:spAutoFit/>
          </a:bodyPr>
          <a:lstStyle/>
          <a:p>
            <a:pPr>
              <a:lnSpc>
                <a:spcPts val="7410"/>
              </a:lnSpc>
            </a:pPr>
            <a:r>
              <a:rPr lang="en-US" sz="6500" spc="117">
                <a:solidFill>
                  <a:srgbClr val="FFFFFF"/>
                </a:solidFill>
                <a:latin typeface="Aileron Bold" panose="00000800000000000000"/>
              </a:rPr>
              <a:t>DATASET</a:t>
            </a:r>
            <a:endParaRPr lang="en-US" sz="6500" spc="117">
              <a:solidFill>
                <a:srgbClr val="FFFFFF"/>
              </a:solidFill>
              <a:latin typeface="Aileron Bold" panose="00000800000000000000"/>
            </a:endParaRPr>
          </a:p>
        </p:txBody>
      </p:sp>
      <p:sp>
        <p:nvSpPr>
          <p:cNvPr id="7" name="Freeform 7"/>
          <p:cNvSpPr/>
          <p:nvPr/>
        </p:nvSpPr>
        <p:spPr>
          <a:xfrm>
            <a:off x="19050" y="792162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4"/>
            <a:stretch>
              <a:fillRect/>
            </a:stretch>
          </a:blipFill>
        </p:spPr>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6758" y="0"/>
            <a:ext cx="6835641" cy="10287000"/>
          </a:xfrm>
          <a:custGeom>
            <a:avLst/>
            <a:gdLst/>
            <a:ahLst/>
            <a:cxnLst/>
            <a:rect l="l" t="t" r="r" b="b"/>
            <a:pathLst>
              <a:path w="6835641" h="10287000">
                <a:moveTo>
                  <a:pt x="0" y="0"/>
                </a:moveTo>
                <a:lnTo>
                  <a:pt x="6835641" y="0"/>
                </a:lnTo>
                <a:lnTo>
                  <a:pt x="6835641" y="10287000"/>
                </a:lnTo>
                <a:lnTo>
                  <a:pt x="0" y="10287000"/>
                </a:lnTo>
                <a:lnTo>
                  <a:pt x="0" y="0"/>
                </a:lnTo>
                <a:close/>
              </a:path>
            </a:pathLst>
          </a:custGeom>
          <a:blipFill>
            <a:blip r:embed="rId1"/>
            <a:stretch>
              <a:fillRect l="-25616" r="-100119"/>
            </a:stretch>
          </a:blipFill>
        </p:spPr>
      </p:sp>
      <p:sp>
        <p:nvSpPr>
          <p:cNvPr id="3" name="AutoShape 3"/>
          <p:cNvSpPr/>
          <p:nvPr/>
        </p:nvSpPr>
        <p:spPr>
          <a:xfrm>
            <a:off x="1028700" y="4089320"/>
            <a:ext cx="2004386" cy="2108361"/>
          </a:xfrm>
          <a:prstGeom prst="rect">
            <a:avLst/>
          </a:prstGeom>
          <a:solidFill>
            <a:srgbClr val="5D7963"/>
          </a:solidFill>
        </p:spPr>
      </p:sp>
      <p:sp>
        <p:nvSpPr>
          <p:cNvPr id="4" name="TextBox 4"/>
          <p:cNvSpPr txBox="1"/>
          <p:nvPr/>
        </p:nvSpPr>
        <p:spPr>
          <a:xfrm>
            <a:off x="1557267" y="4892040"/>
            <a:ext cx="6614374" cy="455295"/>
          </a:xfrm>
          <a:prstGeom prst="rect">
            <a:avLst/>
          </a:prstGeom>
        </p:spPr>
        <p:txBody>
          <a:bodyPr lIns="0" tIns="0" rIns="0" bIns="0" rtlCol="0" anchor="t">
            <a:spAutoFit/>
          </a:bodyPr>
          <a:lstStyle/>
          <a:p>
            <a:pPr>
              <a:lnSpc>
                <a:spcPts val="3780"/>
              </a:lnSpc>
            </a:pPr>
            <a:r>
              <a:rPr lang="en-US" sz="2700" spc="189">
                <a:solidFill>
                  <a:srgbClr val="FFFFFF"/>
                </a:solidFill>
                <a:latin typeface="Aileron Bold" panose="00000800000000000000"/>
              </a:rPr>
              <a:t>COMPUTER SCIENCE</a:t>
            </a:r>
            <a:endParaRPr lang="en-US" sz="2700" spc="189">
              <a:solidFill>
                <a:srgbClr val="FFFFFF"/>
              </a:solidFill>
              <a:latin typeface="Aileron Bold" panose="00000800000000000000"/>
            </a:endParaRPr>
          </a:p>
        </p:txBody>
      </p:sp>
      <p:grpSp>
        <p:nvGrpSpPr>
          <p:cNvPr id="5" name="Group 5"/>
          <p:cNvGrpSpPr/>
          <p:nvPr/>
        </p:nvGrpSpPr>
        <p:grpSpPr>
          <a:xfrm rot="0">
            <a:off x="9595490" y="5762435"/>
            <a:ext cx="7663810" cy="982554"/>
            <a:chOff x="0" y="0"/>
            <a:chExt cx="10218413" cy="1310072"/>
          </a:xfrm>
        </p:grpSpPr>
        <p:sp>
          <p:nvSpPr>
            <p:cNvPr id="6" name="TextBox 6"/>
            <p:cNvSpPr txBox="1"/>
            <p:nvPr/>
          </p:nvSpPr>
          <p:spPr>
            <a:xfrm>
              <a:off x="2229340" y="254986"/>
              <a:ext cx="7989073" cy="704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Purpose</a:t>
              </a:r>
              <a:endParaRPr lang="en-US" sz="3000" spc="30">
                <a:solidFill>
                  <a:srgbClr val="5D7963"/>
                </a:solidFill>
                <a:latin typeface="Aileron" panose="00000500000000000000"/>
              </a:endParaRPr>
            </a:p>
          </p:txBody>
        </p:sp>
        <p:sp>
          <p:nvSpPr>
            <p:cNvPr id="7" name="AutoShape 7"/>
            <p:cNvSpPr/>
            <p:nvPr/>
          </p:nvSpPr>
          <p:spPr>
            <a:xfrm rot="-10800000">
              <a:off x="0" y="0"/>
              <a:ext cx="1421555" cy="1310072"/>
            </a:xfrm>
            <a:prstGeom prst="rect">
              <a:avLst/>
            </a:prstGeom>
            <a:solidFill>
              <a:srgbClr val="5D7963">
                <a:alpha val="9804"/>
              </a:srgbClr>
            </a:solidFill>
          </p:spPr>
        </p:sp>
        <p:sp>
          <p:nvSpPr>
            <p:cNvPr id="8" name="Freeform 8"/>
            <p:cNvSpPr/>
            <p:nvPr/>
          </p:nvSpPr>
          <p:spPr>
            <a:xfrm>
              <a:off x="276659" y="220917"/>
              <a:ext cx="868237" cy="868237"/>
            </a:xfrm>
            <a:custGeom>
              <a:avLst/>
              <a:gdLst/>
              <a:ahLst/>
              <a:cxnLst/>
              <a:rect l="l" t="t" r="r" b="b"/>
              <a:pathLst>
                <a:path w="868237" h="868237">
                  <a:moveTo>
                    <a:pt x="0" y="0"/>
                  </a:moveTo>
                  <a:lnTo>
                    <a:pt x="868237" y="0"/>
                  </a:lnTo>
                  <a:lnTo>
                    <a:pt x="868237" y="868237"/>
                  </a:lnTo>
                  <a:lnTo>
                    <a:pt x="0" y="868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9" name="Group 9"/>
          <p:cNvGrpSpPr/>
          <p:nvPr/>
        </p:nvGrpSpPr>
        <p:grpSpPr>
          <a:xfrm rot="0">
            <a:off x="9595490" y="7019090"/>
            <a:ext cx="7663810" cy="982554"/>
            <a:chOff x="0" y="0"/>
            <a:chExt cx="10218413" cy="1310072"/>
          </a:xfrm>
        </p:grpSpPr>
        <p:sp>
          <p:nvSpPr>
            <p:cNvPr id="10" name="TextBox 10"/>
            <p:cNvSpPr txBox="1"/>
            <p:nvPr/>
          </p:nvSpPr>
          <p:spPr>
            <a:xfrm>
              <a:off x="2229340" y="254986"/>
              <a:ext cx="7989073" cy="704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Proposed approach</a:t>
              </a:r>
              <a:endParaRPr lang="en-US" sz="3000" spc="30">
                <a:solidFill>
                  <a:srgbClr val="5D7963"/>
                </a:solidFill>
                <a:latin typeface="Aileron" panose="00000500000000000000"/>
              </a:endParaRPr>
            </a:p>
          </p:txBody>
        </p:sp>
        <p:sp>
          <p:nvSpPr>
            <p:cNvPr id="11" name="AutoShape 11"/>
            <p:cNvSpPr/>
            <p:nvPr/>
          </p:nvSpPr>
          <p:spPr>
            <a:xfrm rot="-10800000">
              <a:off x="0" y="0"/>
              <a:ext cx="1421555" cy="1310072"/>
            </a:xfrm>
            <a:prstGeom prst="rect">
              <a:avLst/>
            </a:prstGeom>
            <a:solidFill>
              <a:srgbClr val="5D7963">
                <a:alpha val="9804"/>
              </a:srgbClr>
            </a:solidFill>
          </p:spPr>
        </p:sp>
        <p:sp>
          <p:nvSpPr>
            <p:cNvPr id="12" name="Freeform 12"/>
            <p:cNvSpPr/>
            <p:nvPr/>
          </p:nvSpPr>
          <p:spPr>
            <a:xfrm>
              <a:off x="276659" y="220917"/>
              <a:ext cx="868237" cy="868237"/>
            </a:xfrm>
            <a:custGeom>
              <a:avLst/>
              <a:gdLst/>
              <a:ahLst/>
              <a:cxnLst/>
              <a:rect l="l" t="t" r="r" b="b"/>
              <a:pathLst>
                <a:path w="868237" h="868237">
                  <a:moveTo>
                    <a:pt x="0" y="0"/>
                  </a:moveTo>
                  <a:lnTo>
                    <a:pt x="868237" y="0"/>
                  </a:lnTo>
                  <a:lnTo>
                    <a:pt x="868237" y="868237"/>
                  </a:lnTo>
                  <a:lnTo>
                    <a:pt x="0" y="868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13" name="Group 13"/>
          <p:cNvGrpSpPr/>
          <p:nvPr/>
        </p:nvGrpSpPr>
        <p:grpSpPr>
          <a:xfrm rot="0">
            <a:off x="9595490" y="8275746"/>
            <a:ext cx="7663810" cy="982554"/>
            <a:chOff x="0" y="0"/>
            <a:chExt cx="10218413" cy="1310072"/>
          </a:xfrm>
        </p:grpSpPr>
        <p:sp>
          <p:nvSpPr>
            <p:cNvPr id="14" name="TextBox 14"/>
            <p:cNvSpPr txBox="1"/>
            <p:nvPr/>
          </p:nvSpPr>
          <p:spPr>
            <a:xfrm>
              <a:off x="2229340" y="254986"/>
              <a:ext cx="7989073" cy="704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Dataset</a:t>
              </a:r>
              <a:endParaRPr lang="en-US" sz="3000" spc="30">
                <a:solidFill>
                  <a:srgbClr val="5D7963"/>
                </a:solidFill>
                <a:latin typeface="Aileron" panose="00000500000000000000"/>
              </a:endParaRPr>
            </a:p>
          </p:txBody>
        </p:sp>
        <p:sp>
          <p:nvSpPr>
            <p:cNvPr id="15" name="AutoShape 15"/>
            <p:cNvSpPr/>
            <p:nvPr/>
          </p:nvSpPr>
          <p:spPr>
            <a:xfrm rot="-10800000">
              <a:off x="0" y="0"/>
              <a:ext cx="1421555" cy="1310072"/>
            </a:xfrm>
            <a:prstGeom prst="rect">
              <a:avLst/>
            </a:prstGeom>
            <a:solidFill>
              <a:srgbClr val="5D7963">
                <a:alpha val="9804"/>
              </a:srgbClr>
            </a:solidFill>
          </p:spPr>
        </p:sp>
        <p:sp>
          <p:nvSpPr>
            <p:cNvPr id="16" name="Freeform 16"/>
            <p:cNvSpPr/>
            <p:nvPr/>
          </p:nvSpPr>
          <p:spPr>
            <a:xfrm>
              <a:off x="276659" y="220917"/>
              <a:ext cx="868237" cy="868237"/>
            </a:xfrm>
            <a:custGeom>
              <a:avLst/>
              <a:gdLst/>
              <a:ahLst/>
              <a:cxnLst/>
              <a:rect l="l" t="t" r="r" b="b"/>
              <a:pathLst>
                <a:path w="868237" h="868237">
                  <a:moveTo>
                    <a:pt x="0" y="0"/>
                  </a:moveTo>
                  <a:lnTo>
                    <a:pt x="868237" y="0"/>
                  </a:lnTo>
                  <a:lnTo>
                    <a:pt x="868237" y="868237"/>
                  </a:lnTo>
                  <a:lnTo>
                    <a:pt x="0" y="868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7" name="TextBox 17"/>
          <p:cNvSpPr txBox="1"/>
          <p:nvPr/>
        </p:nvSpPr>
        <p:spPr>
          <a:xfrm>
            <a:off x="9595490" y="1019175"/>
            <a:ext cx="7663806" cy="2447925"/>
          </a:xfrm>
          <a:prstGeom prst="rect">
            <a:avLst/>
          </a:prstGeom>
        </p:spPr>
        <p:txBody>
          <a:bodyPr lIns="0" tIns="0" rIns="0" bIns="0" rtlCol="0" anchor="t">
            <a:spAutoFit/>
          </a:bodyPr>
          <a:lstStyle/>
          <a:p>
            <a:pPr>
              <a:lnSpc>
                <a:spcPts val="9600"/>
              </a:lnSpc>
            </a:pPr>
            <a:r>
              <a:rPr lang="en-US" sz="8000" spc="160">
                <a:solidFill>
                  <a:srgbClr val="5D7963"/>
                </a:solidFill>
                <a:latin typeface="Aileron Ultra-Bold" panose="00000A00000000000000"/>
              </a:rPr>
              <a:t>TABLE OF CONTENTS</a:t>
            </a:r>
            <a:endParaRPr lang="en-US" sz="8000" spc="160">
              <a:solidFill>
                <a:srgbClr val="5D7963"/>
              </a:solidFill>
              <a:latin typeface="Aileron Ultra-Bold" panose="00000A00000000000000"/>
            </a:endParaRPr>
          </a:p>
        </p:txBody>
      </p:sp>
      <p:grpSp>
        <p:nvGrpSpPr>
          <p:cNvPr id="18" name="Group 18"/>
          <p:cNvGrpSpPr/>
          <p:nvPr/>
        </p:nvGrpSpPr>
        <p:grpSpPr>
          <a:xfrm rot="0">
            <a:off x="9595490" y="4586805"/>
            <a:ext cx="7663810" cy="982554"/>
            <a:chOff x="0" y="0"/>
            <a:chExt cx="10218413" cy="1310072"/>
          </a:xfrm>
        </p:grpSpPr>
        <p:sp>
          <p:nvSpPr>
            <p:cNvPr id="19" name="TextBox 19"/>
            <p:cNvSpPr txBox="1"/>
            <p:nvPr/>
          </p:nvSpPr>
          <p:spPr>
            <a:xfrm>
              <a:off x="2229340" y="254986"/>
              <a:ext cx="7989073" cy="704850"/>
            </a:xfrm>
            <a:prstGeom prst="rect">
              <a:avLst/>
            </a:prstGeom>
          </p:spPr>
          <p:txBody>
            <a:bodyPr lIns="0" tIns="0" rIns="0" bIns="0" rtlCol="0" anchor="t">
              <a:spAutoFit/>
            </a:bodyPr>
            <a:lstStyle/>
            <a:p>
              <a:pPr>
                <a:lnSpc>
                  <a:spcPts val="4500"/>
                </a:lnSpc>
              </a:pPr>
              <a:r>
                <a:rPr lang="en-US" sz="3000" spc="30">
                  <a:solidFill>
                    <a:srgbClr val="5D7963"/>
                  </a:solidFill>
                  <a:latin typeface="Aileron" panose="00000500000000000000"/>
                </a:rPr>
                <a:t>Introductions</a:t>
              </a:r>
              <a:endParaRPr lang="en-US" sz="3000" spc="30">
                <a:solidFill>
                  <a:srgbClr val="5D7963"/>
                </a:solidFill>
                <a:latin typeface="Aileron" panose="00000500000000000000"/>
              </a:endParaRPr>
            </a:p>
          </p:txBody>
        </p:sp>
        <p:sp>
          <p:nvSpPr>
            <p:cNvPr id="20" name="AutoShape 20"/>
            <p:cNvSpPr/>
            <p:nvPr/>
          </p:nvSpPr>
          <p:spPr>
            <a:xfrm rot="-10800000">
              <a:off x="0" y="0"/>
              <a:ext cx="1421555" cy="1310072"/>
            </a:xfrm>
            <a:prstGeom prst="rect">
              <a:avLst/>
            </a:prstGeom>
            <a:solidFill>
              <a:srgbClr val="5D7963">
                <a:alpha val="9804"/>
              </a:srgbClr>
            </a:solidFill>
          </p:spPr>
        </p:sp>
        <p:sp>
          <p:nvSpPr>
            <p:cNvPr id="21" name="Freeform 21"/>
            <p:cNvSpPr/>
            <p:nvPr/>
          </p:nvSpPr>
          <p:spPr>
            <a:xfrm>
              <a:off x="276659" y="220917"/>
              <a:ext cx="868237" cy="868237"/>
            </a:xfrm>
            <a:custGeom>
              <a:avLst/>
              <a:gdLst/>
              <a:ahLst/>
              <a:cxnLst/>
              <a:rect l="l" t="t" r="r" b="b"/>
              <a:pathLst>
                <a:path w="868237" h="868237">
                  <a:moveTo>
                    <a:pt x="0" y="0"/>
                  </a:moveTo>
                  <a:lnTo>
                    <a:pt x="868237" y="0"/>
                  </a:lnTo>
                  <a:lnTo>
                    <a:pt x="868237" y="868237"/>
                  </a:lnTo>
                  <a:lnTo>
                    <a:pt x="0" y="8682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168806" cy="10287000"/>
          </a:xfrm>
          <a:custGeom>
            <a:avLst/>
            <a:gdLst/>
            <a:ahLst/>
            <a:cxnLst/>
            <a:rect l="l" t="t" r="r" b="b"/>
            <a:pathLst>
              <a:path w="4168806" h="10287000">
                <a:moveTo>
                  <a:pt x="0" y="0"/>
                </a:moveTo>
                <a:lnTo>
                  <a:pt x="4168806" y="0"/>
                </a:lnTo>
                <a:lnTo>
                  <a:pt x="4168806" y="10287000"/>
                </a:lnTo>
                <a:lnTo>
                  <a:pt x="0" y="10287000"/>
                </a:lnTo>
                <a:lnTo>
                  <a:pt x="0" y="0"/>
                </a:lnTo>
                <a:close/>
              </a:path>
            </a:pathLst>
          </a:custGeom>
          <a:blipFill>
            <a:blip r:embed="rId1"/>
            <a:stretch>
              <a:fillRect l="-65671" r="-204007"/>
            </a:stretch>
          </a:blipFill>
        </p:spPr>
      </p:sp>
      <p:grpSp>
        <p:nvGrpSpPr>
          <p:cNvPr id="3" name="Group 3"/>
          <p:cNvGrpSpPr/>
          <p:nvPr/>
        </p:nvGrpSpPr>
        <p:grpSpPr>
          <a:xfrm rot="0">
            <a:off x="1501971" y="1553454"/>
            <a:ext cx="5333670" cy="7180092"/>
            <a:chOff x="0" y="0"/>
            <a:chExt cx="7111560" cy="9573456"/>
          </a:xfrm>
        </p:grpSpPr>
        <p:sp>
          <p:nvSpPr>
            <p:cNvPr id="4" name="AutoShape 4"/>
            <p:cNvSpPr/>
            <p:nvPr/>
          </p:nvSpPr>
          <p:spPr>
            <a:xfrm>
              <a:off x="0" y="0"/>
              <a:ext cx="7111560" cy="9573456"/>
            </a:xfrm>
            <a:prstGeom prst="rect">
              <a:avLst/>
            </a:prstGeom>
            <a:solidFill>
              <a:srgbClr val="5D7963"/>
            </a:solidFill>
          </p:spPr>
        </p:sp>
        <p:sp>
          <p:nvSpPr>
            <p:cNvPr id="5" name="TextBox 5"/>
            <p:cNvSpPr txBox="1"/>
            <p:nvPr/>
          </p:nvSpPr>
          <p:spPr>
            <a:xfrm>
              <a:off x="570683" y="713203"/>
              <a:ext cx="5970194" cy="8137525"/>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Bold" panose="00000800000000000000"/>
                </a:rPr>
                <a:t>How </a:t>
              </a:r>
              <a:endParaRPr lang="en-US" sz="8000" spc="160">
                <a:solidFill>
                  <a:srgbClr val="FFFFFF"/>
                </a:solidFill>
                <a:latin typeface="Aileron Bold" panose="00000800000000000000"/>
              </a:endParaRPr>
            </a:p>
            <a:p>
              <a:pPr algn="ctr">
                <a:lnSpc>
                  <a:spcPts val="9600"/>
                </a:lnSpc>
              </a:pPr>
              <a:r>
                <a:rPr lang="en-US" sz="8000" spc="160">
                  <a:solidFill>
                    <a:srgbClr val="FFFFFF"/>
                  </a:solidFill>
                  <a:latin typeface="Aileron Bold" panose="00000800000000000000"/>
                </a:rPr>
                <a:t>We </a:t>
              </a:r>
              <a:endParaRPr lang="en-US" sz="8000" spc="160">
                <a:solidFill>
                  <a:srgbClr val="FFFFFF"/>
                </a:solidFill>
                <a:latin typeface="Aileron Bold" panose="00000800000000000000"/>
              </a:endParaRPr>
            </a:p>
            <a:p>
              <a:pPr algn="ctr">
                <a:lnSpc>
                  <a:spcPts val="9600"/>
                </a:lnSpc>
              </a:pPr>
              <a:r>
                <a:rPr lang="en-US" sz="8000" spc="160">
                  <a:solidFill>
                    <a:srgbClr val="FFFFFF"/>
                  </a:solidFill>
                  <a:latin typeface="Aileron Bold" panose="00000800000000000000"/>
                </a:rPr>
                <a:t>Made </a:t>
              </a:r>
              <a:endParaRPr lang="en-US" sz="8000" spc="160">
                <a:solidFill>
                  <a:srgbClr val="FFFFFF"/>
                </a:solidFill>
                <a:latin typeface="Aileron Bold" panose="00000800000000000000"/>
              </a:endParaRPr>
            </a:p>
            <a:p>
              <a:pPr algn="ctr">
                <a:lnSpc>
                  <a:spcPts val="9600"/>
                </a:lnSpc>
              </a:pPr>
              <a:r>
                <a:rPr lang="en-US" sz="8000" spc="160">
                  <a:solidFill>
                    <a:srgbClr val="FFFFFF"/>
                  </a:solidFill>
                  <a:latin typeface="Aileron Bold" panose="00000800000000000000"/>
                </a:rPr>
                <a:t>Our </a:t>
              </a:r>
              <a:endParaRPr lang="en-US" sz="8000" spc="160">
                <a:solidFill>
                  <a:srgbClr val="FFFFFF"/>
                </a:solidFill>
                <a:latin typeface="Aileron Bold" panose="00000800000000000000"/>
              </a:endParaRPr>
            </a:p>
            <a:p>
              <a:pPr algn="ctr">
                <a:lnSpc>
                  <a:spcPts val="9600"/>
                </a:lnSpc>
              </a:pPr>
              <a:r>
                <a:rPr lang="en-US" sz="8000" spc="160">
                  <a:solidFill>
                    <a:srgbClr val="FFFFFF"/>
                  </a:solidFill>
                  <a:latin typeface="Aileron Bold" panose="00000800000000000000"/>
                </a:rPr>
                <a:t>Dataset?</a:t>
              </a:r>
              <a:endParaRPr lang="en-US" sz="8000" spc="160">
                <a:solidFill>
                  <a:srgbClr val="FFFFFF"/>
                </a:solidFill>
                <a:latin typeface="Aileron Bold" panose="00000800000000000000"/>
              </a:endParaRPr>
            </a:p>
          </p:txBody>
        </p:sp>
      </p:grpSp>
      <p:graphicFrame>
        <p:nvGraphicFramePr>
          <p:cNvPr id="6" name="Table 6"/>
          <p:cNvGraphicFramePr>
            <a:graphicFrameLocks noGrp="1"/>
          </p:cNvGraphicFramePr>
          <p:nvPr/>
        </p:nvGraphicFramePr>
        <p:xfrm>
          <a:off x="8244135" y="716973"/>
          <a:ext cx="7315200" cy="4114800"/>
        </p:xfrm>
        <a:graphic>
          <a:graphicData uri="http://schemas.openxmlformats.org/drawingml/2006/table">
            <a:tbl>
              <a:tblPr/>
              <a:tblGrid>
                <a:gridCol w="2438400"/>
                <a:gridCol w="2438400"/>
                <a:gridCol w="2438400"/>
              </a:tblGrid>
              <a:tr h="1028700">
                <a:tc>
                  <a:txBody>
                    <a:bodyPr rtlCol="0"/>
                    <a:lstStyle/>
                    <a:p>
                      <a:pPr algn="ctr">
                        <a:lnSpc>
                          <a:spcPts val="3500"/>
                        </a:lnSpc>
                        <a:defRPr/>
                      </a:pPr>
                      <a:r>
                        <a:rPr lang="en-US" sz="2500">
                          <a:solidFill>
                            <a:srgbClr val="000000"/>
                          </a:solidFill>
                          <a:latin typeface="Aileron" panose="00000500000000000000"/>
                        </a:rPr>
                        <a:t>Apple: 0</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Aileron" panose="00000500000000000000"/>
                        </a:rPr>
                        <a:t>Orange: 1</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Aileron" panose="00000500000000000000"/>
                        </a:rPr>
                        <a:t>Lemon: 2</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28700">
                <a:tc>
                  <a:txBody>
                    <a:bodyPr rtlCol="0"/>
                    <a:lstStyle/>
                    <a:p>
                      <a:pPr algn="ctr">
                        <a:lnSpc>
                          <a:spcPts val="3500"/>
                        </a:lnSpc>
                        <a:defRPr/>
                      </a:pPr>
                      <a:r>
                        <a:rPr lang="en-US" sz="2500">
                          <a:solidFill>
                            <a:srgbClr val="000000"/>
                          </a:solidFill>
                          <a:latin typeface="Aileron" panose="00000500000000000000"/>
                        </a:rPr>
                        <a:t>Avocado: 3</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Aileron" panose="00000500000000000000"/>
                        </a:rPr>
                        <a:t>Cherry: 4</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Aileron" panose="00000500000000000000"/>
                        </a:rPr>
                        <a:t>Coconut: 5</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28700">
                <a:tc>
                  <a:txBody>
                    <a:bodyPr rtlCol="0"/>
                    <a:lstStyle/>
                    <a:p>
                      <a:pPr algn="ctr">
                        <a:lnSpc>
                          <a:spcPts val="3500"/>
                        </a:lnSpc>
                        <a:defRPr/>
                      </a:pPr>
                      <a:r>
                        <a:rPr lang="en-US" sz="2500">
                          <a:solidFill>
                            <a:srgbClr val="000000"/>
                          </a:solidFill>
                          <a:latin typeface="Aileron" panose="00000500000000000000"/>
                        </a:rPr>
                        <a:t>Banana: 6</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Aileron" panose="00000500000000000000"/>
                        </a:rPr>
                        <a:t>Jackfruit: 7</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Aileron" panose="00000500000000000000"/>
                        </a:rPr>
                        <a:t>Pineapple: 8</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r h="1028700">
                <a:tc>
                  <a:txBody>
                    <a:bodyPr rtlCol="0"/>
                    <a:lstStyle/>
                    <a:p>
                      <a:pPr algn="ctr">
                        <a:lnSpc>
                          <a:spcPts val="3500"/>
                        </a:lnSpc>
                        <a:defRPr/>
                      </a:pPr>
                      <a:r>
                        <a:rPr lang="en-US" sz="2500">
                          <a:solidFill>
                            <a:srgbClr val="000000"/>
                          </a:solidFill>
                          <a:latin typeface="Aileron" panose="00000500000000000000"/>
                        </a:rPr>
                        <a:t>Kiwi: 9</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Aileron" panose="00000500000000000000"/>
                        </a:rPr>
                        <a:t>Tomato: 10</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rtlCol="0"/>
                    <a:lstStyle/>
                    <a:p>
                      <a:pPr algn="ctr">
                        <a:lnSpc>
                          <a:spcPts val="3500"/>
                        </a:lnSpc>
                        <a:defRPr/>
                      </a:pPr>
                      <a:r>
                        <a:rPr lang="en-US" sz="2500">
                          <a:solidFill>
                            <a:srgbClr val="000000"/>
                          </a:solidFill>
                          <a:latin typeface="Aileron" panose="00000500000000000000"/>
                        </a:rPr>
                        <a:t>Mango: 11</a:t>
                      </a:r>
                      <a:endParaRPr lang="en-US" sz="1100"/>
                    </a:p>
                  </a:txBody>
                  <a:tcPr marL="190500" marR="190500" marT="190500" marB="190500" anchor="t">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r>
            </a:tbl>
          </a:graphicData>
        </a:graphic>
      </p:graphicFrame>
      <p:sp>
        <p:nvSpPr>
          <p:cNvPr id="7" name="Freeform 7"/>
          <p:cNvSpPr/>
          <p:nvPr/>
        </p:nvSpPr>
        <p:spPr>
          <a:xfrm>
            <a:off x="8244135" y="6503774"/>
            <a:ext cx="3326645" cy="3582541"/>
          </a:xfrm>
          <a:custGeom>
            <a:avLst/>
            <a:gdLst/>
            <a:ahLst/>
            <a:cxnLst/>
            <a:rect l="l" t="t" r="r" b="b"/>
            <a:pathLst>
              <a:path w="3326645" h="3582541">
                <a:moveTo>
                  <a:pt x="0" y="0"/>
                </a:moveTo>
                <a:lnTo>
                  <a:pt x="3326645" y="0"/>
                </a:lnTo>
                <a:lnTo>
                  <a:pt x="3326645" y="3582541"/>
                </a:lnTo>
                <a:lnTo>
                  <a:pt x="0" y="3582541"/>
                </a:lnTo>
                <a:lnTo>
                  <a:pt x="0" y="0"/>
                </a:lnTo>
                <a:close/>
              </a:path>
            </a:pathLst>
          </a:custGeom>
          <a:blipFill>
            <a:blip r:embed="rId2"/>
            <a:stretch>
              <a:fillRect/>
            </a:stretch>
          </a:blipFill>
        </p:spPr>
      </p:sp>
      <p:sp>
        <p:nvSpPr>
          <p:cNvPr id="8" name="TextBox 8"/>
          <p:cNvSpPr txBox="1"/>
          <p:nvPr/>
        </p:nvSpPr>
        <p:spPr>
          <a:xfrm>
            <a:off x="8244135" y="5067300"/>
            <a:ext cx="9015165" cy="1189990"/>
          </a:xfrm>
          <a:prstGeom prst="rect">
            <a:avLst/>
          </a:prstGeom>
        </p:spPr>
        <p:txBody>
          <a:bodyPr lIns="0" tIns="0" rIns="0" bIns="0" rtlCol="0" anchor="t">
            <a:spAutoFit/>
          </a:bodyPr>
          <a:lstStyle/>
          <a:p>
            <a:pPr>
              <a:lnSpc>
                <a:spcPts val="4760"/>
              </a:lnSpc>
            </a:pPr>
            <a:r>
              <a:rPr lang="en-US" sz="3400">
                <a:solidFill>
                  <a:srgbClr val="000000"/>
                </a:solidFill>
                <a:latin typeface="Aileron Bold" panose="00000800000000000000"/>
              </a:rPr>
              <a:t>MỖI CLASSES CÓ 500 ẢNH, CẤU TRÚC THƯ MỤC ĐỂ LƯU ẢNH VÀ FILE LABEL NHƯ SAU</a:t>
            </a:r>
            <a:endParaRPr lang="en-US" sz="3400">
              <a:solidFill>
                <a:srgbClr val="000000"/>
              </a:solidFill>
              <a:latin typeface="Aileron Bold" panose="00000800000000000000"/>
            </a:endParaRPr>
          </a:p>
        </p:txBody>
      </p:sp>
      <p:sp>
        <p:nvSpPr>
          <p:cNvPr id="9" name="Freeform 9"/>
          <p:cNvSpPr/>
          <p:nvPr/>
        </p:nvSpPr>
        <p:spPr>
          <a:xfrm>
            <a:off x="14852073" y="759711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3"/>
            <a:stretch>
              <a:fillRect/>
            </a:stretch>
          </a:blipFill>
        </p:spPr>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 y="0"/>
            <a:ext cx="4168806" cy="10287000"/>
          </a:xfrm>
          <a:custGeom>
            <a:avLst/>
            <a:gdLst/>
            <a:ahLst/>
            <a:cxnLst/>
            <a:rect l="l" t="t" r="r" b="b"/>
            <a:pathLst>
              <a:path w="4168806" h="10287000">
                <a:moveTo>
                  <a:pt x="0" y="0"/>
                </a:moveTo>
                <a:lnTo>
                  <a:pt x="4168806" y="0"/>
                </a:lnTo>
                <a:lnTo>
                  <a:pt x="4168806" y="10287000"/>
                </a:lnTo>
                <a:lnTo>
                  <a:pt x="0" y="10287000"/>
                </a:lnTo>
                <a:lnTo>
                  <a:pt x="0" y="0"/>
                </a:lnTo>
                <a:close/>
              </a:path>
            </a:pathLst>
          </a:custGeom>
          <a:blipFill>
            <a:blip r:embed="rId1"/>
            <a:stretch>
              <a:fillRect l="-67385" r="-207770" b="-1481"/>
            </a:stretch>
          </a:blipFill>
        </p:spPr>
      </p:sp>
      <p:grpSp>
        <p:nvGrpSpPr>
          <p:cNvPr id="3" name="Group 3"/>
          <p:cNvGrpSpPr/>
          <p:nvPr/>
        </p:nvGrpSpPr>
        <p:grpSpPr>
          <a:xfrm rot="0">
            <a:off x="1501971" y="2772654"/>
            <a:ext cx="5333670" cy="4741692"/>
            <a:chOff x="0" y="0"/>
            <a:chExt cx="7111560" cy="6322256"/>
          </a:xfrm>
        </p:grpSpPr>
        <p:sp>
          <p:nvSpPr>
            <p:cNvPr id="4" name="AutoShape 4"/>
            <p:cNvSpPr/>
            <p:nvPr/>
          </p:nvSpPr>
          <p:spPr>
            <a:xfrm>
              <a:off x="0" y="0"/>
              <a:ext cx="7111560" cy="6322256"/>
            </a:xfrm>
            <a:prstGeom prst="rect">
              <a:avLst/>
            </a:prstGeom>
            <a:solidFill>
              <a:srgbClr val="5D7963"/>
            </a:solidFill>
          </p:spPr>
        </p:sp>
        <p:sp>
          <p:nvSpPr>
            <p:cNvPr id="5" name="TextBox 5"/>
            <p:cNvSpPr txBox="1"/>
            <p:nvPr/>
          </p:nvSpPr>
          <p:spPr>
            <a:xfrm>
              <a:off x="570683" y="713203"/>
              <a:ext cx="5970194" cy="4886325"/>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Bold" panose="00000800000000000000"/>
                </a:rPr>
                <a:t>ABOUT </a:t>
              </a:r>
              <a:endParaRPr lang="en-US" sz="8000" spc="160">
                <a:solidFill>
                  <a:srgbClr val="FFFFFF"/>
                </a:solidFill>
                <a:latin typeface="Aileron Bold" panose="00000800000000000000"/>
              </a:endParaRPr>
            </a:p>
            <a:p>
              <a:pPr algn="ctr">
                <a:lnSpc>
                  <a:spcPts val="9600"/>
                </a:lnSpc>
              </a:pPr>
              <a:r>
                <a:rPr lang="en-US" sz="8000" spc="160">
                  <a:solidFill>
                    <a:srgbClr val="FFFFFF"/>
                  </a:solidFill>
                  <a:latin typeface="Aileron Bold" panose="00000800000000000000"/>
                </a:rPr>
                <a:t>EACH</a:t>
              </a:r>
              <a:endParaRPr lang="en-US" sz="8000" spc="160">
                <a:solidFill>
                  <a:srgbClr val="FFFFFF"/>
                </a:solidFill>
                <a:latin typeface="Aileron Bold" panose="00000800000000000000"/>
              </a:endParaRPr>
            </a:p>
            <a:p>
              <a:pPr algn="ctr">
                <a:lnSpc>
                  <a:spcPts val="9600"/>
                </a:lnSpc>
              </a:pPr>
              <a:r>
                <a:rPr lang="en-US" sz="8000" spc="160">
                  <a:solidFill>
                    <a:srgbClr val="FFFFFF"/>
                  </a:solidFill>
                  <a:latin typeface="Aileron Bold" panose="00000800000000000000"/>
                </a:rPr>
                <a:t>IMAGE</a:t>
              </a:r>
              <a:endParaRPr lang="en-US" sz="8000" spc="160">
                <a:solidFill>
                  <a:srgbClr val="FFFFFF"/>
                </a:solidFill>
                <a:latin typeface="Aileron Bold" panose="00000800000000000000"/>
              </a:endParaRPr>
            </a:p>
          </p:txBody>
        </p:sp>
      </p:grpSp>
      <p:sp>
        <p:nvSpPr>
          <p:cNvPr id="6" name="Freeform 6"/>
          <p:cNvSpPr/>
          <p:nvPr/>
        </p:nvSpPr>
        <p:spPr>
          <a:xfrm>
            <a:off x="7630331" y="1342889"/>
            <a:ext cx="9628969" cy="7601221"/>
          </a:xfrm>
          <a:custGeom>
            <a:avLst/>
            <a:gdLst/>
            <a:ahLst/>
            <a:cxnLst/>
            <a:rect l="l" t="t" r="r" b="b"/>
            <a:pathLst>
              <a:path w="9628969" h="7601221">
                <a:moveTo>
                  <a:pt x="0" y="0"/>
                </a:moveTo>
                <a:lnTo>
                  <a:pt x="9628969" y="0"/>
                </a:lnTo>
                <a:lnTo>
                  <a:pt x="9628969" y="7601222"/>
                </a:lnTo>
                <a:lnTo>
                  <a:pt x="0" y="7601222"/>
                </a:lnTo>
                <a:lnTo>
                  <a:pt x="0" y="0"/>
                </a:lnTo>
                <a:close/>
              </a:path>
            </a:pathLst>
          </a:custGeom>
          <a:blipFill>
            <a:blip r:embed="rId2"/>
            <a:stretch>
              <a:fillRect/>
            </a:stretch>
          </a:blipFill>
        </p:spPr>
      </p:sp>
    </p:spTree>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168806" cy="10287000"/>
          </a:xfrm>
          <a:custGeom>
            <a:avLst/>
            <a:gdLst/>
            <a:ahLst/>
            <a:cxnLst/>
            <a:rect l="l" t="t" r="r" b="b"/>
            <a:pathLst>
              <a:path w="4168806" h="10287000">
                <a:moveTo>
                  <a:pt x="0" y="0"/>
                </a:moveTo>
                <a:lnTo>
                  <a:pt x="4168806" y="0"/>
                </a:lnTo>
                <a:lnTo>
                  <a:pt x="4168806" y="10287000"/>
                </a:lnTo>
                <a:lnTo>
                  <a:pt x="0" y="10287000"/>
                </a:lnTo>
                <a:lnTo>
                  <a:pt x="0" y="0"/>
                </a:lnTo>
                <a:close/>
              </a:path>
            </a:pathLst>
          </a:custGeom>
          <a:blipFill>
            <a:blip r:embed="rId1"/>
            <a:stretch>
              <a:fillRect l="-67385" r="-207770" b="-1481"/>
            </a:stretch>
          </a:blipFill>
        </p:spPr>
      </p:sp>
      <p:grpSp>
        <p:nvGrpSpPr>
          <p:cNvPr id="3" name="Group 3"/>
          <p:cNvGrpSpPr/>
          <p:nvPr/>
        </p:nvGrpSpPr>
        <p:grpSpPr>
          <a:xfrm rot="0">
            <a:off x="1501971" y="2772654"/>
            <a:ext cx="5333670" cy="4741692"/>
            <a:chOff x="0" y="0"/>
            <a:chExt cx="7111560" cy="6322256"/>
          </a:xfrm>
        </p:grpSpPr>
        <p:sp>
          <p:nvSpPr>
            <p:cNvPr id="4" name="AutoShape 4"/>
            <p:cNvSpPr/>
            <p:nvPr/>
          </p:nvSpPr>
          <p:spPr>
            <a:xfrm>
              <a:off x="0" y="0"/>
              <a:ext cx="7111560" cy="6322256"/>
            </a:xfrm>
            <a:prstGeom prst="rect">
              <a:avLst/>
            </a:prstGeom>
            <a:solidFill>
              <a:srgbClr val="5D7963"/>
            </a:solidFill>
          </p:spPr>
        </p:sp>
        <p:sp>
          <p:nvSpPr>
            <p:cNvPr id="5" name="TextBox 5"/>
            <p:cNvSpPr txBox="1"/>
            <p:nvPr/>
          </p:nvSpPr>
          <p:spPr>
            <a:xfrm>
              <a:off x="570683" y="713203"/>
              <a:ext cx="5970194" cy="4886325"/>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Bold" panose="00000800000000000000"/>
                </a:rPr>
                <a:t>ABOUT </a:t>
              </a:r>
              <a:endParaRPr lang="en-US" sz="8000" spc="160">
                <a:solidFill>
                  <a:srgbClr val="FFFFFF"/>
                </a:solidFill>
                <a:latin typeface="Aileron Bold" panose="00000800000000000000"/>
              </a:endParaRPr>
            </a:p>
            <a:p>
              <a:pPr algn="ctr">
                <a:lnSpc>
                  <a:spcPts val="9600"/>
                </a:lnSpc>
              </a:pPr>
              <a:r>
                <a:rPr lang="en-US" sz="8000" spc="160">
                  <a:solidFill>
                    <a:srgbClr val="FFFFFF"/>
                  </a:solidFill>
                  <a:latin typeface="Aileron Bold" panose="00000800000000000000"/>
                </a:rPr>
                <a:t>EACH</a:t>
              </a:r>
              <a:endParaRPr lang="en-US" sz="8000" spc="160">
                <a:solidFill>
                  <a:srgbClr val="FFFFFF"/>
                </a:solidFill>
                <a:latin typeface="Aileron Bold" panose="00000800000000000000"/>
              </a:endParaRPr>
            </a:p>
            <a:p>
              <a:pPr algn="ctr">
                <a:lnSpc>
                  <a:spcPts val="9600"/>
                </a:lnSpc>
              </a:pPr>
              <a:r>
                <a:rPr lang="en-US" sz="8000" spc="160">
                  <a:solidFill>
                    <a:srgbClr val="FFFFFF"/>
                  </a:solidFill>
                  <a:latin typeface="Aileron Bold" panose="00000800000000000000"/>
                </a:rPr>
                <a:t>IMAGE</a:t>
              </a:r>
              <a:endParaRPr lang="en-US" sz="8000" spc="160">
                <a:solidFill>
                  <a:srgbClr val="FFFFFF"/>
                </a:solidFill>
                <a:latin typeface="Aileron Bold" panose="00000800000000000000"/>
              </a:endParaRPr>
            </a:p>
          </p:txBody>
        </p:sp>
      </p:grpSp>
      <p:sp>
        <p:nvSpPr>
          <p:cNvPr id="6" name="Freeform 6"/>
          <p:cNvSpPr/>
          <p:nvPr/>
        </p:nvSpPr>
        <p:spPr>
          <a:xfrm>
            <a:off x="8700116" y="733931"/>
            <a:ext cx="5029317" cy="5029317"/>
          </a:xfrm>
          <a:custGeom>
            <a:avLst/>
            <a:gdLst/>
            <a:ahLst/>
            <a:cxnLst/>
            <a:rect l="l" t="t" r="r" b="b"/>
            <a:pathLst>
              <a:path w="5029317" h="5029317">
                <a:moveTo>
                  <a:pt x="0" y="0"/>
                </a:moveTo>
                <a:lnTo>
                  <a:pt x="5029316" y="0"/>
                </a:lnTo>
                <a:lnTo>
                  <a:pt x="5029316" y="5029317"/>
                </a:lnTo>
                <a:lnTo>
                  <a:pt x="0" y="5029317"/>
                </a:lnTo>
                <a:lnTo>
                  <a:pt x="0" y="0"/>
                </a:lnTo>
                <a:close/>
              </a:path>
            </a:pathLst>
          </a:custGeom>
          <a:blipFill>
            <a:blip r:embed="rId2"/>
            <a:stretch>
              <a:fillRect/>
            </a:stretch>
          </a:blipFill>
        </p:spPr>
      </p:sp>
      <p:sp>
        <p:nvSpPr>
          <p:cNvPr id="7" name="Freeform 7"/>
          <p:cNvSpPr/>
          <p:nvPr/>
        </p:nvSpPr>
        <p:spPr>
          <a:xfrm>
            <a:off x="8683981" y="5763248"/>
            <a:ext cx="5366386" cy="3789821"/>
          </a:xfrm>
          <a:custGeom>
            <a:avLst/>
            <a:gdLst/>
            <a:ahLst/>
            <a:cxnLst/>
            <a:rect l="l" t="t" r="r" b="b"/>
            <a:pathLst>
              <a:path w="5366386" h="3789821">
                <a:moveTo>
                  <a:pt x="0" y="0"/>
                </a:moveTo>
                <a:lnTo>
                  <a:pt x="5366386" y="0"/>
                </a:lnTo>
                <a:lnTo>
                  <a:pt x="5366386" y="3789821"/>
                </a:lnTo>
                <a:lnTo>
                  <a:pt x="0" y="3789821"/>
                </a:lnTo>
                <a:lnTo>
                  <a:pt x="0" y="0"/>
                </a:lnTo>
                <a:close/>
              </a:path>
            </a:pathLst>
          </a:custGeom>
          <a:blipFill>
            <a:blip r:embed="rId3"/>
            <a:stretch>
              <a:fillRect/>
            </a:stretch>
          </a:blipFill>
        </p:spPr>
      </p:sp>
      <p:sp>
        <p:nvSpPr>
          <p:cNvPr id="8" name="TextBox 8"/>
          <p:cNvSpPr txBox="1"/>
          <p:nvPr/>
        </p:nvSpPr>
        <p:spPr>
          <a:xfrm>
            <a:off x="10839132" y="695642"/>
            <a:ext cx="751284" cy="589915"/>
          </a:xfrm>
          <a:prstGeom prst="rect">
            <a:avLst/>
          </a:prstGeom>
        </p:spPr>
        <p:txBody>
          <a:bodyPr lIns="0" tIns="0" rIns="0" bIns="0" rtlCol="0" anchor="t">
            <a:spAutoFit/>
          </a:bodyPr>
          <a:lstStyle/>
          <a:p>
            <a:pPr algn="ctr">
              <a:lnSpc>
                <a:spcPts val="4760"/>
              </a:lnSpc>
            </a:pPr>
            <a:r>
              <a:rPr lang="en-US" sz="3400">
                <a:solidFill>
                  <a:srgbClr val="000000"/>
                </a:solidFill>
                <a:latin typeface="Aileron" panose="00000500000000000000"/>
              </a:rPr>
              <a:t>256</a:t>
            </a:r>
            <a:endParaRPr lang="en-US" sz="3400">
              <a:solidFill>
                <a:srgbClr val="000000"/>
              </a:solidFill>
              <a:latin typeface="Aileron" panose="00000500000000000000"/>
            </a:endParaRPr>
          </a:p>
        </p:txBody>
      </p:sp>
      <p:sp>
        <p:nvSpPr>
          <p:cNvPr id="9" name="TextBox 9"/>
          <p:cNvSpPr txBox="1"/>
          <p:nvPr/>
        </p:nvSpPr>
        <p:spPr>
          <a:xfrm>
            <a:off x="15026394" y="3487151"/>
            <a:ext cx="751284" cy="589915"/>
          </a:xfrm>
          <a:prstGeom prst="rect">
            <a:avLst/>
          </a:prstGeom>
        </p:spPr>
        <p:txBody>
          <a:bodyPr lIns="0" tIns="0" rIns="0" bIns="0" rtlCol="0" anchor="t">
            <a:spAutoFit/>
          </a:bodyPr>
          <a:lstStyle/>
          <a:p>
            <a:pPr algn="ctr">
              <a:lnSpc>
                <a:spcPts val="4760"/>
              </a:lnSpc>
            </a:pPr>
            <a:r>
              <a:rPr lang="en-US" sz="3400">
                <a:solidFill>
                  <a:srgbClr val="000000"/>
                </a:solidFill>
                <a:latin typeface="Aileron" panose="00000500000000000000"/>
              </a:rPr>
              <a:t>208</a:t>
            </a:r>
            <a:endParaRPr lang="en-US" sz="3400">
              <a:solidFill>
                <a:srgbClr val="000000"/>
              </a:solidFill>
              <a:latin typeface="Aileron" panose="00000500000000000000"/>
            </a:endParaRPr>
          </a:p>
        </p:txBody>
      </p:sp>
      <p:sp>
        <p:nvSpPr>
          <p:cNvPr id="10" name="AutoShape 10"/>
          <p:cNvSpPr/>
          <p:nvPr/>
        </p:nvSpPr>
        <p:spPr>
          <a:xfrm>
            <a:off x="7968654" y="1304608"/>
            <a:ext cx="6492240" cy="0"/>
          </a:xfrm>
          <a:prstGeom prst="line">
            <a:avLst/>
          </a:prstGeom>
          <a:ln w="38100" cap="flat">
            <a:solidFill>
              <a:srgbClr val="000000"/>
            </a:solidFill>
            <a:prstDash val="solid"/>
            <a:headEnd type="none" w="sm" len="sm"/>
            <a:tailEnd type="none" w="sm" len="sm"/>
          </a:ln>
        </p:spPr>
      </p:sp>
      <p:sp>
        <p:nvSpPr>
          <p:cNvPr id="11" name="AutoShape 11"/>
          <p:cNvSpPr/>
          <p:nvPr/>
        </p:nvSpPr>
        <p:spPr>
          <a:xfrm>
            <a:off x="14850309" y="1897380"/>
            <a:ext cx="0" cy="3865868"/>
          </a:xfrm>
          <a:prstGeom prst="line">
            <a:avLst/>
          </a:prstGeom>
          <a:ln w="38100" cap="flat">
            <a:solidFill>
              <a:srgbClr val="000000"/>
            </a:solidFill>
            <a:prstDash val="solid"/>
            <a:headEnd type="none" w="sm" len="sm"/>
            <a:tailEnd type="none" w="sm" len="sm"/>
          </a:ln>
        </p:spPr>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168806" cy="10287000"/>
          </a:xfrm>
          <a:custGeom>
            <a:avLst/>
            <a:gdLst/>
            <a:ahLst/>
            <a:cxnLst/>
            <a:rect l="l" t="t" r="r" b="b"/>
            <a:pathLst>
              <a:path w="4168806" h="10287000">
                <a:moveTo>
                  <a:pt x="0" y="0"/>
                </a:moveTo>
                <a:lnTo>
                  <a:pt x="4168806" y="0"/>
                </a:lnTo>
                <a:lnTo>
                  <a:pt x="4168806" y="10287000"/>
                </a:lnTo>
                <a:lnTo>
                  <a:pt x="0" y="10287000"/>
                </a:lnTo>
                <a:lnTo>
                  <a:pt x="0" y="0"/>
                </a:lnTo>
                <a:close/>
              </a:path>
            </a:pathLst>
          </a:custGeom>
          <a:blipFill>
            <a:blip r:embed="rId1"/>
            <a:stretch>
              <a:fillRect l="-67385" r="-207770" b="-1481"/>
            </a:stretch>
          </a:blipFill>
        </p:spPr>
      </p:sp>
      <p:grpSp>
        <p:nvGrpSpPr>
          <p:cNvPr id="3" name="Group 3"/>
          <p:cNvGrpSpPr/>
          <p:nvPr/>
        </p:nvGrpSpPr>
        <p:grpSpPr>
          <a:xfrm rot="0">
            <a:off x="1501971" y="4139492"/>
            <a:ext cx="6077110" cy="2008017"/>
            <a:chOff x="0" y="0"/>
            <a:chExt cx="8102813" cy="2677356"/>
          </a:xfrm>
        </p:grpSpPr>
        <p:sp>
          <p:nvSpPr>
            <p:cNvPr id="4" name="AutoShape 4"/>
            <p:cNvSpPr/>
            <p:nvPr/>
          </p:nvSpPr>
          <p:spPr>
            <a:xfrm>
              <a:off x="0" y="0"/>
              <a:ext cx="8102813" cy="2677356"/>
            </a:xfrm>
            <a:prstGeom prst="rect">
              <a:avLst/>
            </a:prstGeom>
            <a:solidFill>
              <a:srgbClr val="5D7963"/>
            </a:solidFill>
          </p:spPr>
        </p:sp>
        <p:sp>
          <p:nvSpPr>
            <p:cNvPr id="5" name="TextBox 5"/>
            <p:cNvSpPr txBox="1"/>
            <p:nvPr/>
          </p:nvSpPr>
          <p:spPr>
            <a:xfrm>
              <a:off x="650229" y="722728"/>
              <a:ext cx="6802356" cy="1231900"/>
            </a:xfrm>
            <a:prstGeom prst="rect">
              <a:avLst/>
            </a:prstGeom>
          </p:spPr>
          <p:txBody>
            <a:bodyPr lIns="0" tIns="0" rIns="0" bIns="0" rtlCol="0" anchor="t">
              <a:spAutoFit/>
            </a:bodyPr>
            <a:lstStyle/>
            <a:p>
              <a:pPr algn="ctr">
                <a:lnSpc>
                  <a:spcPts val="7320"/>
                </a:lnSpc>
              </a:pPr>
              <a:r>
                <a:rPr lang="en-US" sz="6100" spc="122">
                  <a:solidFill>
                    <a:srgbClr val="FFFFFF"/>
                  </a:solidFill>
                  <a:latin typeface="Aileron Bold" panose="00000800000000000000"/>
                </a:rPr>
                <a:t>CHALLENGE</a:t>
              </a:r>
              <a:r>
                <a:rPr lang="en-US" sz="6100" spc="122">
                  <a:solidFill>
                    <a:srgbClr val="FF3131"/>
                  </a:solidFill>
                  <a:latin typeface="Aileron Bold" panose="00000800000000000000"/>
                </a:rPr>
                <a:t>!</a:t>
              </a:r>
              <a:endParaRPr lang="en-US" sz="6100" spc="122">
                <a:solidFill>
                  <a:srgbClr val="FF3131"/>
                </a:solidFill>
                <a:latin typeface="Aileron Bold" panose="00000800000000000000"/>
              </a:endParaRPr>
            </a:p>
          </p:txBody>
        </p:sp>
      </p:grpSp>
      <p:sp>
        <p:nvSpPr>
          <p:cNvPr id="6" name="Freeform 6"/>
          <p:cNvSpPr/>
          <p:nvPr/>
        </p:nvSpPr>
        <p:spPr>
          <a:xfrm>
            <a:off x="4168806" y="792162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sp>
        <p:nvSpPr>
          <p:cNvPr id="7" name="TextBox 7"/>
          <p:cNvSpPr txBox="1"/>
          <p:nvPr/>
        </p:nvSpPr>
        <p:spPr>
          <a:xfrm>
            <a:off x="8315817" y="962025"/>
            <a:ext cx="8943483" cy="563880"/>
          </a:xfrm>
          <a:prstGeom prst="rect">
            <a:avLst/>
          </a:prstGeom>
        </p:spPr>
        <p:txBody>
          <a:bodyPr lIns="0" tIns="0" rIns="0" bIns="0" rtlCol="0" anchor="t">
            <a:spAutoFit/>
          </a:bodyPr>
          <a:lstStyle/>
          <a:p>
            <a:pPr>
              <a:lnSpc>
                <a:spcPts val="4620"/>
              </a:lnSpc>
            </a:pPr>
            <a:r>
              <a:rPr lang="en-US" sz="3300">
                <a:solidFill>
                  <a:srgbClr val="000000"/>
                </a:solidFill>
                <a:latin typeface="Aileron Bold" panose="00000800000000000000"/>
              </a:rPr>
              <a:t>SỐ LƯỢNG ẢNH PHẢI LABEL KHÁ LỚN</a:t>
            </a:r>
            <a:endParaRPr lang="en-US" sz="3300">
              <a:solidFill>
                <a:srgbClr val="000000"/>
              </a:solidFill>
              <a:latin typeface="Aileron Bold" panose="00000800000000000000"/>
            </a:endParaRPr>
          </a:p>
        </p:txBody>
      </p:sp>
      <p:sp>
        <p:nvSpPr>
          <p:cNvPr id="8" name="TextBox 8"/>
          <p:cNvSpPr txBox="1"/>
          <p:nvPr/>
        </p:nvSpPr>
        <p:spPr>
          <a:xfrm>
            <a:off x="8315817" y="1955409"/>
            <a:ext cx="8943483" cy="1144905"/>
          </a:xfrm>
          <a:prstGeom prst="rect">
            <a:avLst/>
          </a:prstGeom>
        </p:spPr>
        <p:txBody>
          <a:bodyPr lIns="0" tIns="0" rIns="0" bIns="0" rtlCol="0" anchor="t">
            <a:spAutoFit/>
          </a:bodyPr>
          <a:lstStyle/>
          <a:p>
            <a:pPr>
              <a:lnSpc>
                <a:spcPts val="4620"/>
              </a:lnSpc>
            </a:pPr>
            <a:r>
              <a:rPr lang="en-US" sz="3300">
                <a:solidFill>
                  <a:srgbClr val="000000"/>
                </a:solidFill>
                <a:latin typeface="Aileron Bold" panose="00000800000000000000"/>
              </a:rPr>
              <a:t>SỰ ĐA DẠNG CỦA CÁC ẢNH TRONG MỖI CLASS </a:t>
            </a:r>
            <a:endParaRPr lang="en-US" sz="3300">
              <a:solidFill>
                <a:srgbClr val="000000"/>
              </a:solidFill>
              <a:latin typeface="Aileron Bold" panose="00000800000000000000"/>
            </a:endParaRPr>
          </a:p>
        </p:txBody>
      </p:sp>
      <p:sp>
        <p:nvSpPr>
          <p:cNvPr id="9" name="TextBox 9"/>
          <p:cNvSpPr txBox="1"/>
          <p:nvPr/>
        </p:nvSpPr>
        <p:spPr>
          <a:xfrm>
            <a:off x="9144000" y="3327784"/>
            <a:ext cx="8115300" cy="523875"/>
          </a:xfrm>
          <a:prstGeom prst="rect">
            <a:avLst/>
          </a:prstGeom>
        </p:spPr>
        <p:txBody>
          <a:bodyPr lIns="0" tIns="0" rIns="0" bIns="0" rtlCol="0" anchor="t">
            <a:spAutoFit/>
          </a:bodyPr>
          <a:lstStyle/>
          <a:p>
            <a:pPr>
              <a:lnSpc>
                <a:spcPts val="4200"/>
              </a:lnSpc>
            </a:pPr>
            <a:r>
              <a:rPr lang="en-US" sz="3000">
                <a:solidFill>
                  <a:srgbClr val="000000"/>
                </a:solidFill>
                <a:latin typeface="Aileron" panose="00000500000000000000"/>
              </a:rPr>
              <a:t>Quả tươi, quả hỏng</a:t>
            </a:r>
            <a:endParaRPr lang="en-US" sz="3000">
              <a:solidFill>
                <a:srgbClr val="000000"/>
              </a:solidFill>
              <a:latin typeface="Aileron" panose="00000500000000000000"/>
            </a:endParaRPr>
          </a:p>
        </p:txBody>
      </p:sp>
      <p:sp>
        <p:nvSpPr>
          <p:cNvPr id="10" name="TextBox 10"/>
          <p:cNvSpPr txBox="1"/>
          <p:nvPr/>
        </p:nvSpPr>
        <p:spPr>
          <a:xfrm>
            <a:off x="9144000" y="4009951"/>
            <a:ext cx="8115300" cy="1057275"/>
          </a:xfrm>
          <a:prstGeom prst="rect">
            <a:avLst/>
          </a:prstGeom>
        </p:spPr>
        <p:txBody>
          <a:bodyPr lIns="0" tIns="0" rIns="0" bIns="0" rtlCol="0" anchor="t">
            <a:spAutoFit/>
          </a:bodyPr>
          <a:lstStyle/>
          <a:p>
            <a:pPr>
              <a:lnSpc>
                <a:spcPts val="4200"/>
              </a:lnSpc>
            </a:pPr>
            <a:r>
              <a:rPr lang="en-US" sz="3000">
                <a:solidFill>
                  <a:srgbClr val="000000"/>
                </a:solidFill>
                <a:latin typeface="Aileron" panose="00000500000000000000"/>
              </a:rPr>
              <a:t>Chứa các ảnh khác nhau trong vòng đời của trái cây</a:t>
            </a:r>
            <a:endParaRPr lang="en-US" sz="3000">
              <a:solidFill>
                <a:srgbClr val="000000"/>
              </a:solidFill>
              <a:latin typeface="Aileron" panose="00000500000000000000"/>
            </a:endParaRPr>
          </a:p>
        </p:txBody>
      </p:sp>
      <p:sp>
        <p:nvSpPr>
          <p:cNvPr id="11" name="TextBox 11"/>
          <p:cNvSpPr txBox="1"/>
          <p:nvPr/>
        </p:nvSpPr>
        <p:spPr>
          <a:xfrm>
            <a:off x="9144000" y="5295826"/>
            <a:ext cx="8115300" cy="523875"/>
          </a:xfrm>
          <a:prstGeom prst="rect">
            <a:avLst/>
          </a:prstGeom>
        </p:spPr>
        <p:txBody>
          <a:bodyPr lIns="0" tIns="0" rIns="0" bIns="0" rtlCol="0" anchor="t">
            <a:spAutoFit/>
          </a:bodyPr>
          <a:lstStyle/>
          <a:p>
            <a:pPr>
              <a:lnSpc>
                <a:spcPts val="4200"/>
              </a:lnSpc>
            </a:pPr>
            <a:r>
              <a:rPr lang="en-US" sz="3000">
                <a:solidFill>
                  <a:srgbClr val="000000"/>
                </a:solidFill>
                <a:latin typeface="Aileron" panose="00000500000000000000"/>
              </a:rPr>
              <a:t>Trái cây còn nguyên, trái cây đã bị cắt lát,...</a:t>
            </a:r>
            <a:endParaRPr lang="en-US" sz="3000">
              <a:solidFill>
                <a:srgbClr val="000000"/>
              </a:solidFill>
              <a:latin typeface="Aileron" panose="00000500000000000000"/>
            </a:endParaRPr>
          </a:p>
        </p:txBody>
      </p:sp>
      <p:sp>
        <p:nvSpPr>
          <p:cNvPr id="12" name="TextBox 12"/>
          <p:cNvSpPr txBox="1"/>
          <p:nvPr/>
        </p:nvSpPr>
        <p:spPr>
          <a:xfrm>
            <a:off x="9144000" y="6048301"/>
            <a:ext cx="8115300" cy="1057275"/>
          </a:xfrm>
          <a:prstGeom prst="rect">
            <a:avLst/>
          </a:prstGeom>
        </p:spPr>
        <p:txBody>
          <a:bodyPr lIns="0" tIns="0" rIns="0" bIns="0" rtlCol="0" anchor="t">
            <a:spAutoFit/>
          </a:bodyPr>
          <a:lstStyle/>
          <a:p>
            <a:pPr>
              <a:lnSpc>
                <a:spcPts val="4200"/>
              </a:lnSpc>
            </a:pPr>
            <a:r>
              <a:rPr lang="en-US" sz="3000">
                <a:solidFill>
                  <a:srgbClr val="000000"/>
                </a:solidFill>
                <a:latin typeface="Aileron" panose="00000500000000000000"/>
              </a:rPr>
              <a:t>Background đa dạng: ngoài tự nhiên, nền đơn sắc, quả cầm trên tay,...</a:t>
            </a:r>
            <a:endParaRPr lang="en-US" sz="3000">
              <a:solidFill>
                <a:srgbClr val="000000"/>
              </a:solidFill>
              <a:latin typeface="Aileron" panose="00000500000000000000"/>
            </a:endParaRPr>
          </a:p>
        </p:txBody>
      </p:sp>
      <p:sp>
        <p:nvSpPr>
          <p:cNvPr id="13" name="TextBox 13"/>
          <p:cNvSpPr txBox="1"/>
          <p:nvPr/>
        </p:nvSpPr>
        <p:spPr>
          <a:xfrm>
            <a:off x="9144000" y="7334176"/>
            <a:ext cx="8115300" cy="523875"/>
          </a:xfrm>
          <a:prstGeom prst="rect">
            <a:avLst/>
          </a:prstGeom>
        </p:spPr>
        <p:txBody>
          <a:bodyPr lIns="0" tIns="0" rIns="0" bIns="0" rtlCol="0" anchor="t">
            <a:spAutoFit/>
          </a:bodyPr>
          <a:lstStyle/>
          <a:p>
            <a:pPr>
              <a:lnSpc>
                <a:spcPts val="4200"/>
              </a:lnSpc>
            </a:pPr>
            <a:r>
              <a:rPr lang="en-US" sz="3000">
                <a:solidFill>
                  <a:srgbClr val="000000"/>
                </a:solidFill>
                <a:latin typeface="Aileron" panose="00000500000000000000"/>
              </a:rPr>
              <a:t>Ảnh chỉ chứa 1 quả hoặc 1 chùm quả</a:t>
            </a:r>
            <a:endParaRPr lang="en-US" sz="3000">
              <a:solidFill>
                <a:srgbClr val="000000"/>
              </a:solidFill>
              <a:latin typeface="Aileron" panose="00000500000000000000"/>
            </a:endParaRPr>
          </a:p>
        </p:txBody>
      </p:sp>
      <p:sp>
        <p:nvSpPr>
          <p:cNvPr id="14" name="TextBox 14"/>
          <p:cNvSpPr txBox="1"/>
          <p:nvPr/>
        </p:nvSpPr>
        <p:spPr>
          <a:xfrm>
            <a:off x="9144000" y="8086651"/>
            <a:ext cx="8115300" cy="523875"/>
          </a:xfrm>
          <a:prstGeom prst="rect">
            <a:avLst/>
          </a:prstGeom>
        </p:spPr>
        <p:txBody>
          <a:bodyPr lIns="0" tIns="0" rIns="0" bIns="0" rtlCol="0" anchor="t">
            <a:spAutoFit/>
          </a:bodyPr>
          <a:lstStyle/>
          <a:p>
            <a:pPr>
              <a:lnSpc>
                <a:spcPts val="4200"/>
              </a:lnSpc>
            </a:pPr>
            <a:r>
              <a:rPr lang="en-US" sz="3000">
                <a:solidFill>
                  <a:srgbClr val="000000"/>
                </a:solidFill>
                <a:latin typeface="Aileron" panose="00000500000000000000"/>
              </a:rPr>
              <a:t>Góc chụp cũng khác nhau</a:t>
            </a:r>
            <a:endParaRPr lang="en-US" sz="3000">
              <a:solidFill>
                <a:srgbClr val="000000"/>
              </a:solidFill>
              <a:latin typeface="Aileron" panose="0000050000000000000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48357" y="0"/>
            <a:ext cx="6039643" cy="10287000"/>
          </a:xfrm>
          <a:custGeom>
            <a:avLst/>
            <a:gdLst/>
            <a:ahLst/>
            <a:cxnLst/>
            <a:rect l="l" t="t" r="r" b="b"/>
            <a:pathLst>
              <a:path w="6039643" h="10287000">
                <a:moveTo>
                  <a:pt x="0" y="0"/>
                </a:moveTo>
                <a:lnTo>
                  <a:pt x="6039643" y="0"/>
                </a:lnTo>
                <a:lnTo>
                  <a:pt x="6039643" y="10287000"/>
                </a:lnTo>
                <a:lnTo>
                  <a:pt x="0" y="10287000"/>
                </a:lnTo>
                <a:lnTo>
                  <a:pt x="0" y="0"/>
                </a:lnTo>
                <a:close/>
              </a:path>
            </a:pathLst>
          </a:custGeom>
          <a:blipFill>
            <a:blip r:embed="rId1"/>
            <a:stretch>
              <a:fillRect l="-141695" r="-13951"/>
            </a:stretch>
          </a:blipFill>
        </p:spPr>
      </p:sp>
      <p:sp>
        <p:nvSpPr>
          <p:cNvPr id="3" name="AutoShape 3"/>
          <p:cNvSpPr/>
          <p:nvPr/>
        </p:nvSpPr>
        <p:spPr>
          <a:xfrm>
            <a:off x="11213085" y="4174337"/>
            <a:ext cx="3156202" cy="1938326"/>
          </a:xfrm>
          <a:prstGeom prst="rect">
            <a:avLst/>
          </a:prstGeom>
          <a:solidFill>
            <a:srgbClr val="5D7963"/>
          </a:solidFill>
        </p:spPr>
      </p:sp>
      <p:sp>
        <p:nvSpPr>
          <p:cNvPr id="4" name="TextBox 4"/>
          <p:cNvSpPr txBox="1"/>
          <p:nvPr/>
        </p:nvSpPr>
        <p:spPr>
          <a:xfrm>
            <a:off x="483177" y="4572000"/>
            <a:ext cx="9952176" cy="1133475"/>
          </a:xfrm>
          <a:prstGeom prst="rect">
            <a:avLst/>
          </a:prstGeom>
        </p:spPr>
        <p:txBody>
          <a:bodyPr lIns="0" tIns="0" rIns="0" bIns="0" rtlCol="0" anchor="t">
            <a:spAutoFit/>
          </a:bodyPr>
          <a:lstStyle/>
          <a:p>
            <a:pPr>
              <a:lnSpc>
                <a:spcPts val="8880"/>
              </a:lnSpc>
            </a:pPr>
            <a:r>
              <a:rPr lang="en-US" sz="7400" spc="148">
                <a:solidFill>
                  <a:srgbClr val="5D7963"/>
                </a:solidFill>
                <a:latin typeface="Public Sans Bold"/>
              </a:rPr>
              <a:t>HƯỚNG PHÁT TRIỂN</a:t>
            </a:r>
            <a:endParaRPr lang="en-US" sz="7400" spc="148">
              <a:solidFill>
                <a:srgbClr val="5D7963"/>
              </a:solidFill>
              <a:latin typeface="Public Sans Bold"/>
            </a:endParaRPr>
          </a:p>
        </p:txBody>
      </p:sp>
      <p:sp>
        <p:nvSpPr>
          <p:cNvPr id="5" name="Freeform 5"/>
          <p:cNvSpPr/>
          <p:nvPr/>
        </p:nvSpPr>
        <p:spPr>
          <a:xfrm>
            <a:off x="0" y="792162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4168806" cy="10287000"/>
          </a:xfrm>
          <a:custGeom>
            <a:avLst/>
            <a:gdLst/>
            <a:ahLst/>
            <a:cxnLst/>
            <a:rect l="l" t="t" r="r" b="b"/>
            <a:pathLst>
              <a:path w="4168806" h="10287000">
                <a:moveTo>
                  <a:pt x="0" y="0"/>
                </a:moveTo>
                <a:lnTo>
                  <a:pt x="4168806" y="0"/>
                </a:lnTo>
                <a:lnTo>
                  <a:pt x="4168806" y="10287000"/>
                </a:lnTo>
                <a:lnTo>
                  <a:pt x="0" y="10287000"/>
                </a:lnTo>
                <a:lnTo>
                  <a:pt x="0" y="0"/>
                </a:lnTo>
                <a:close/>
              </a:path>
            </a:pathLst>
          </a:custGeom>
          <a:blipFill>
            <a:blip r:embed="rId1"/>
            <a:stretch>
              <a:fillRect l="-67385" r="-207770" b="-1481"/>
            </a:stretch>
          </a:blipFill>
        </p:spPr>
      </p:sp>
      <p:grpSp>
        <p:nvGrpSpPr>
          <p:cNvPr id="3" name="Group 3"/>
          <p:cNvGrpSpPr/>
          <p:nvPr/>
        </p:nvGrpSpPr>
        <p:grpSpPr>
          <a:xfrm rot="0">
            <a:off x="1676465" y="3759518"/>
            <a:ext cx="4984681" cy="2615416"/>
            <a:chOff x="0" y="0"/>
            <a:chExt cx="6646241" cy="3487221"/>
          </a:xfrm>
        </p:grpSpPr>
        <p:sp>
          <p:nvSpPr>
            <p:cNvPr id="4" name="AutoShape 4"/>
            <p:cNvSpPr/>
            <p:nvPr/>
          </p:nvSpPr>
          <p:spPr>
            <a:xfrm>
              <a:off x="0" y="0"/>
              <a:ext cx="6646241" cy="3487221"/>
            </a:xfrm>
            <a:prstGeom prst="rect">
              <a:avLst/>
            </a:prstGeom>
            <a:solidFill>
              <a:srgbClr val="5D7963"/>
            </a:solidFill>
          </p:spPr>
        </p:sp>
        <p:sp>
          <p:nvSpPr>
            <p:cNvPr id="5" name="TextBox 5"/>
            <p:cNvSpPr txBox="1"/>
            <p:nvPr/>
          </p:nvSpPr>
          <p:spPr>
            <a:xfrm>
              <a:off x="533343" y="704183"/>
              <a:ext cx="5579556" cy="2078854"/>
            </a:xfrm>
            <a:prstGeom prst="rect">
              <a:avLst/>
            </a:prstGeom>
          </p:spPr>
          <p:txBody>
            <a:bodyPr lIns="0" tIns="0" rIns="0" bIns="0" rtlCol="0" anchor="t">
              <a:spAutoFit/>
            </a:bodyPr>
            <a:lstStyle/>
            <a:p>
              <a:pPr algn="ctr">
                <a:lnSpc>
                  <a:spcPts val="6195"/>
                </a:lnSpc>
              </a:pPr>
              <a:r>
                <a:rPr lang="en-US" sz="5165" spc="103">
                  <a:solidFill>
                    <a:srgbClr val="FFFFFF"/>
                  </a:solidFill>
                  <a:latin typeface="Aileron Bold" panose="00000800000000000000"/>
                </a:rPr>
                <a:t>HƯỚNG </a:t>
              </a:r>
              <a:endParaRPr lang="en-US" sz="5165" spc="103">
                <a:solidFill>
                  <a:srgbClr val="FFFFFF"/>
                </a:solidFill>
                <a:latin typeface="Aileron Bold" panose="00000800000000000000"/>
              </a:endParaRPr>
            </a:p>
            <a:p>
              <a:pPr algn="ctr">
                <a:lnSpc>
                  <a:spcPts val="6195"/>
                </a:lnSpc>
              </a:pPr>
              <a:r>
                <a:rPr lang="en-US" sz="5165" spc="103">
                  <a:solidFill>
                    <a:srgbClr val="FFFFFF"/>
                  </a:solidFill>
                  <a:latin typeface="Aileron Bold" panose="00000800000000000000"/>
                </a:rPr>
                <a:t>PHÁT TRIỂN</a:t>
              </a:r>
              <a:endParaRPr lang="en-US" sz="5165" spc="103">
                <a:solidFill>
                  <a:srgbClr val="FFFFFF"/>
                </a:solidFill>
                <a:latin typeface="Aileron Bold" panose="00000800000000000000"/>
              </a:endParaRPr>
            </a:p>
          </p:txBody>
        </p:sp>
      </p:grpSp>
      <p:sp>
        <p:nvSpPr>
          <p:cNvPr id="6" name="TextBox 6"/>
          <p:cNvSpPr txBox="1"/>
          <p:nvPr/>
        </p:nvSpPr>
        <p:spPr>
          <a:xfrm>
            <a:off x="8134842" y="2088006"/>
            <a:ext cx="8943483" cy="1144905"/>
          </a:xfrm>
          <a:prstGeom prst="rect">
            <a:avLst/>
          </a:prstGeom>
        </p:spPr>
        <p:txBody>
          <a:bodyPr lIns="0" tIns="0" rIns="0" bIns="0" rtlCol="0" anchor="t">
            <a:spAutoFit/>
          </a:bodyPr>
          <a:lstStyle/>
          <a:p>
            <a:pPr>
              <a:lnSpc>
                <a:spcPts val="4620"/>
              </a:lnSpc>
            </a:pPr>
            <a:r>
              <a:rPr lang="en-US" sz="3300">
                <a:solidFill>
                  <a:srgbClr val="000000"/>
                </a:solidFill>
                <a:latin typeface="Aileron Bold" panose="00000800000000000000"/>
              </a:rPr>
              <a:t>DEPLOY TRÊN NHIỀU NỀN TẢNG HƠN, ĐẶC BIỆT LÀ MOBILE APP</a:t>
            </a:r>
            <a:endParaRPr lang="en-US" sz="3300">
              <a:solidFill>
                <a:srgbClr val="000000"/>
              </a:solidFill>
              <a:latin typeface="Aileron Bold" panose="00000800000000000000"/>
            </a:endParaRPr>
          </a:p>
        </p:txBody>
      </p:sp>
      <p:sp>
        <p:nvSpPr>
          <p:cNvPr id="7" name="TextBox 7"/>
          <p:cNvSpPr txBox="1"/>
          <p:nvPr/>
        </p:nvSpPr>
        <p:spPr>
          <a:xfrm>
            <a:off x="8134842" y="3604135"/>
            <a:ext cx="8943483" cy="563880"/>
          </a:xfrm>
          <a:prstGeom prst="rect">
            <a:avLst/>
          </a:prstGeom>
        </p:spPr>
        <p:txBody>
          <a:bodyPr lIns="0" tIns="0" rIns="0" bIns="0" rtlCol="0" anchor="t">
            <a:spAutoFit/>
          </a:bodyPr>
          <a:lstStyle/>
          <a:p>
            <a:pPr>
              <a:lnSpc>
                <a:spcPts val="4620"/>
              </a:lnSpc>
            </a:pPr>
            <a:r>
              <a:rPr lang="en-US" sz="3300">
                <a:solidFill>
                  <a:srgbClr val="000000"/>
                </a:solidFill>
                <a:latin typeface="Aileron Bold" panose="00000800000000000000"/>
              </a:rPr>
              <a:t>TĂNG SỐ LƯỢNG CLASS</a:t>
            </a:r>
            <a:endParaRPr lang="en-US" sz="3300">
              <a:solidFill>
                <a:srgbClr val="000000"/>
              </a:solidFill>
              <a:latin typeface="Aileron Bold" panose="00000800000000000000"/>
            </a:endParaRPr>
          </a:p>
        </p:txBody>
      </p:sp>
      <p:sp>
        <p:nvSpPr>
          <p:cNvPr id="8" name="TextBox 8"/>
          <p:cNvSpPr txBox="1"/>
          <p:nvPr/>
        </p:nvSpPr>
        <p:spPr>
          <a:xfrm>
            <a:off x="8134842" y="5349115"/>
            <a:ext cx="8943483" cy="1144905"/>
          </a:xfrm>
          <a:prstGeom prst="rect">
            <a:avLst/>
          </a:prstGeom>
        </p:spPr>
        <p:txBody>
          <a:bodyPr lIns="0" tIns="0" rIns="0" bIns="0" rtlCol="0" anchor="t">
            <a:spAutoFit/>
          </a:bodyPr>
          <a:lstStyle/>
          <a:p>
            <a:pPr>
              <a:lnSpc>
                <a:spcPts val="4620"/>
              </a:lnSpc>
            </a:pPr>
            <a:r>
              <a:rPr lang="en-US" sz="3300">
                <a:solidFill>
                  <a:srgbClr val="000000"/>
                </a:solidFill>
                <a:latin typeface="Aileron Bold" panose="00000800000000000000"/>
              </a:rPr>
              <a:t>PHÁT TRIỂN THÊM CÁC TÍNH NĂNG LIÊN QUAN</a:t>
            </a:r>
            <a:endParaRPr lang="en-US" sz="3300">
              <a:solidFill>
                <a:srgbClr val="000000"/>
              </a:solidFill>
              <a:latin typeface="Aileron Bold" panose="00000800000000000000"/>
            </a:endParaRPr>
          </a:p>
        </p:txBody>
      </p:sp>
      <p:sp>
        <p:nvSpPr>
          <p:cNvPr id="9" name="TextBox 9"/>
          <p:cNvSpPr txBox="1"/>
          <p:nvPr/>
        </p:nvSpPr>
        <p:spPr>
          <a:xfrm>
            <a:off x="8963025" y="4453765"/>
            <a:ext cx="8115300" cy="523875"/>
          </a:xfrm>
          <a:prstGeom prst="rect">
            <a:avLst/>
          </a:prstGeom>
        </p:spPr>
        <p:txBody>
          <a:bodyPr lIns="0" tIns="0" rIns="0" bIns="0" rtlCol="0" anchor="t">
            <a:spAutoFit/>
          </a:bodyPr>
          <a:lstStyle/>
          <a:p>
            <a:pPr>
              <a:lnSpc>
                <a:spcPts val="4200"/>
              </a:lnSpc>
            </a:pPr>
            <a:r>
              <a:rPr lang="en-US" sz="3000">
                <a:solidFill>
                  <a:srgbClr val="000000"/>
                </a:solidFill>
                <a:latin typeface="Aileron" panose="00000500000000000000"/>
              </a:rPr>
              <a:t>Để model có thể detect đa dạng hơn</a:t>
            </a:r>
            <a:endParaRPr lang="en-US" sz="3000">
              <a:solidFill>
                <a:srgbClr val="000000"/>
              </a:solidFill>
              <a:latin typeface="Aileron" panose="00000500000000000000"/>
            </a:endParaRPr>
          </a:p>
        </p:txBody>
      </p:sp>
      <p:sp>
        <p:nvSpPr>
          <p:cNvPr id="10" name="TextBox 10"/>
          <p:cNvSpPr txBox="1"/>
          <p:nvPr/>
        </p:nvSpPr>
        <p:spPr>
          <a:xfrm>
            <a:off x="8963025" y="6865495"/>
            <a:ext cx="8115300" cy="523875"/>
          </a:xfrm>
          <a:prstGeom prst="rect">
            <a:avLst/>
          </a:prstGeom>
        </p:spPr>
        <p:txBody>
          <a:bodyPr lIns="0" tIns="0" rIns="0" bIns="0" rtlCol="0" anchor="t">
            <a:spAutoFit/>
          </a:bodyPr>
          <a:lstStyle/>
          <a:p>
            <a:pPr>
              <a:lnSpc>
                <a:spcPts val="4200"/>
              </a:lnSpc>
            </a:pPr>
            <a:r>
              <a:rPr lang="en-US" sz="3000">
                <a:solidFill>
                  <a:srgbClr val="000000"/>
                </a:solidFill>
                <a:latin typeface="Aileron" panose="00000500000000000000"/>
              </a:rPr>
              <a:t>Lịch sử </a:t>
            </a:r>
            <a:endParaRPr lang="en-US" sz="3000">
              <a:solidFill>
                <a:srgbClr val="000000"/>
              </a:solidFill>
              <a:latin typeface="Aileron" panose="00000500000000000000"/>
            </a:endParaRPr>
          </a:p>
        </p:txBody>
      </p:sp>
      <p:sp>
        <p:nvSpPr>
          <p:cNvPr id="11" name="TextBox 11"/>
          <p:cNvSpPr txBox="1"/>
          <p:nvPr/>
        </p:nvSpPr>
        <p:spPr>
          <a:xfrm>
            <a:off x="8963025" y="7760845"/>
            <a:ext cx="8115300" cy="523875"/>
          </a:xfrm>
          <a:prstGeom prst="rect">
            <a:avLst/>
          </a:prstGeom>
        </p:spPr>
        <p:txBody>
          <a:bodyPr lIns="0" tIns="0" rIns="0" bIns="0" rtlCol="0" anchor="t">
            <a:spAutoFit/>
          </a:bodyPr>
          <a:lstStyle/>
          <a:p>
            <a:pPr>
              <a:lnSpc>
                <a:spcPts val="4200"/>
              </a:lnSpc>
            </a:pPr>
            <a:r>
              <a:rPr lang="en-US" sz="3000">
                <a:solidFill>
                  <a:srgbClr val="000000"/>
                </a:solidFill>
                <a:latin typeface="Aileron" panose="00000500000000000000"/>
              </a:rPr>
              <a:t>Hiển thị thêm một số loại thông tin khác</a:t>
            </a:r>
            <a:endParaRPr lang="en-US" sz="3000">
              <a:solidFill>
                <a:srgbClr val="000000"/>
              </a:solidFill>
              <a:latin typeface="Aileron" panose="00000500000000000000"/>
            </a:endParaRPr>
          </a:p>
        </p:txBody>
      </p:sp>
      <p:sp>
        <p:nvSpPr>
          <p:cNvPr id="12" name="Freeform 12"/>
          <p:cNvSpPr/>
          <p:nvPr/>
        </p:nvSpPr>
        <p:spPr>
          <a:xfrm>
            <a:off x="4168806" y="792162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983503" cy="10287000"/>
          </a:xfrm>
          <a:prstGeom prst="rect">
            <a:avLst/>
          </a:prstGeom>
          <a:solidFill>
            <a:srgbClr val="5D7963"/>
          </a:solidFill>
        </p:spPr>
      </p:sp>
      <p:sp>
        <p:nvSpPr>
          <p:cNvPr id="3" name="Freeform 3"/>
          <p:cNvSpPr/>
          <p:nvPr/>
        </p:nvSpPr>
        <p:spPr>
          <a:xfrm>
            <a:off x="12801600" y="3094240"/>
            <a:ext cx="5486400" cy="6604561"/>
          </a:xfrm>
          <a:custGeom>
            <a:avLst/>
            <a:gdLst/>
            <a:ahLst/>
            <a:cxnLst/>
            <a:rect l="l" t="t" r="r" b="b"/>
            <a:pathLst>
              <a:path w="5486400" h="6604561">
                <a:moveTo>
                  <a:pt x="0" y="0"/>
                </a:moveTo>
                <a:lnTo>
                  <a:pt x="5486400" y="0"/>
                </a:lnTo>
                <a:lnTo>
                  <a:pt x="5486400" y="6604561"/>
                </a:lnTo>
                <a:lnTo>
                  <a:pt x="0" y="6604561"/>
                </a:lnTo>
                <a:lnTo>
                  <a:pt x="0" y="0"/>
                </a:lnTo>
                <a:close/>
              </a:path>
            </a:pathLst>
          </a:custGeom>
          <a:blipFill>
            <a:blip r:embed="rId1"/>
            <a:stretch>
              <a:fillRect l="-889" r="-889" b="-26821"/>
            </a:stretch>
          </a:blipFill>
        </p:spPr>
      </p:sp>
      <p:sp>
        <p:nvSpPr>
          <p:cNvPr id="4" name="AutoShape 4"/>
          <p:cNvSpPr/>
          <p:nvPr/>
        </p:nvSpPr>
        <p:spPr>
          <a:xfrm>
            <a:off x="11649703" y="5132552"/>
            <a:ext cx="1753429" cy="1938326"/>
          </a:xfrm>
          <a:prstGeom prst="rect">
            <a:avLst/>
          </a:prstGeom>
          <a:solidFill>
            <a:srgbClr val="5D7963"/>
          </a:solidFill>
        </p:spPr>
      </p:sp>
      <p:sp>
        <p:nvSpPr>
          <p:cNvPr id="5" name="Freeform 5"/>
          <p:cNvSpPr/>
          <p:nvPr/>
        </p:nvSpPr>
        <p:spPr>
          <a:xfrm>
            <a:off x="13616716" y="59395"/>
            <a:ext cx="3856168" cy="3034845"/>
          </a:xfrm>
          <a:custGeom>
            <a:avLst/>
            <a:gdLst/>
            <a:ahLst/>
            <a:cxnLst/>
            <a:rect l="l" t="t" r="r" b="b"/>
            <a:pathLst>
              <a:path w="3856168" h="3034845">
                <a:moveTo>
                  <a:pt x="0" y="0"/>
                </a:moveTo>
                <a:lnTo>
                  <a:pt x="3856168" y="0"/>
                </a:lnTo>
                <a:lnTo>
                  <a:pt x="3856168" y="3034845"/>
                </a:lnTo>
                <a:lnTo>
                  <a:pt x="0" y="3034845"/>
                </a:lnTo>
                <a:lnTo>
                  <a:pt x="0" y="0"/>
                </a:lnTo>
                <a:close/>
              </a:path>
            </a:pathLst>
          </a:custGeom>
          <a:blipFill>
            <a:blip r:embed="rId2"/>
            <a:stretch>
              <a:fillRect/>
            </a:stretch>
          </a:blipFill>
        </p:spPr>
      </p:sp>
      <p:pic>
        <p:nvPicPr>
          <p:cNvPr id="6" name="Picture 6"/>
          <p:cNvPicPr>
            <a:picLocks noChangeAspect="1"/>
          </p:cNvPicPr>
          <p:nvPr/>
        </p:nvPicPr>
        <p:blipFill>
          <a:blip r:embed="rId3"/>
          <a:srcRect/>
          <a:stretch>
            <a:fillRect/>
          </a:stretch>
        </p:blipFill>
        <p:spPr>
          <a:xfrm>
            <a:off x="3077203" y="6396520"/>
            <a:ext cx="4352297" cy="2611378"/>
          </a:xfrm>
          <a:prstGeom prst="rect">
            <a:avLst/>
          </a:prstGeom>
        </p:spPr>
      </p:pic>
      <p:sp>
        <p:nvSpPr>
          <p:cNvPr id="7" name="TextBox 7"/>
          <p:cNvSpPr txBox="1"/>
          <p:nvPr/>
        </p:nvSpPr>
        <p:spPr>
          <a:xfrm>
            <a:off x="1470314" y="3460519"/>
            <a:ext cx="9002729" cy="1887855"/>
          </a:xfrm>
          <a:prstGeom prst="rect">
            <a:avLst/>
          </a:prstGeom>
        </p:spPr>
        <p:txBody>
          <a:bodyPr lIns="0" tIns="0" rIns="0" bIns="0" rtlCol="0" anchor="t">
            <a:spAutoFit/>
          </a:bodyPr>
          <a:lstStyle/>
          <a:p>
            <a:pPr>
              <a:lnSpc>
                <a:spcPts val="7410"/>
              </a:lnSpc>
            </a:pPr>
            <a:r>
              <a:rPr lang="en-US" sz="6500" spc="117">
                <a:solidFill>
                  <a:srgbClr val="FFFFFF"/>
                </a:solidFill>
                <a:latin typeface="Aileron Bold" panose="00000800000000000000"/>
              </a:rPr>
              <a:t>THANK YOU FOR YOUR LISTENING</a:t>
            </a:r>
            <a:endParaRPr lang="en-US" sz="6500" spc="117">
              <a:solidFill>
                <a:srgbClr val="FFFFFF"/>
              </a:solidFill>
              <a:latin typeface="Aileron Bold" panose="00000800000000000000"/>
            </a:endParaRPr>
          </a:p>
        </p:txBody>
      </p:sp>
      <p:sp>
        <p:nvSpPr>
          <p:cNvPr id="8" name="TextBox 8"/>
          <p:cNvSpPr txBox="1"/>
          <p:nvPr/>
        </p:nvSpPr>
        <p:spPr>
          <a:xfrm>
            <a:off x="11998989" y="5665470"/>
            <a:ext cx="2475399" cy="824865"/>
          </a:xfrm>
          <a:prstGeom prst="rect">
            <a:avLst/>
          </a:prstGeom>
        </p:spPr>
        <p:txBody>
          <a:bodyPr lIns="0" tIns="0" rIns="0" bIns="0" rtlCol="0" anchor="t">
            <a:spAutoFit/>
          </a:bodyPr>
          <a:lstStyle/>
          <a:p>
            <a:pPr>
              <a:lnSpc>
                <a:spcPts val="3360"/>
              </a:lnSpc>
            </a:pPr>
            <a:r>
              <a:rPr lang="en-US" sz="2400" spc="192">
                <a:solidFill>
                  <a:srgbClr val="FFFFFF"/>
                </a:solidFill>
                <a:latin typeface="Aileron Ultra-Bold" panose="00000A00000000000000"/>
              </a:rPr>
              <a:t>FRUIT DETECTION</a:t>
            </a:r>
            <a:endParaRPr lang="en-US" sz="2400" spc="192">
              <a:solidFill>
                <a:srgbClr val="FFFFFF"/>
              </a:solidFill>
              <a:latin typeface="Aileron Ultra-Bold" panose="00000A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D7963"/>
        </a:solidFill>
        <a:effectLst/>
      </p:bgPr>
    </p:bg>
    <p:spTree>
      <p:nvGrpSpPr>
        <p:cNvPr id="1" name=""/>
        <p:cNvGrpSpPr/>
        <p:nvPr/>
      </p:nvGrpSpPr>
      <p:grpSpPr>
        <a:xfrm>
          <a:off x="0" y="0"/>
          <a:ext cx="0" cy="0"/>
          <a:chOff x="0" y="0"/>
          <a:chExt cx="0" cy="0"/>
        </a:xfrm>
      </p:grpSpPr>
      <p:sp>
        <p:nvSpPr>
          <p:cNvPr id="2" name="AutoShape 2"/>
          <p:cNvSpPr/>
          <p:nvPr/>
        </p:nvSpPr>
        <p:spPr>
          <a:xfrm>
            <a:off x="0" y="0"/>
            <a:ext cx="9975224" cy="10287000"/>
          </a:xfrm>
          <a:prstGeom prst="rect">
            <a:avLst/>
          </a:prstGeom>
          <a:solidFill>
            <a:srgbClr val="FFFFFF"/>
          </a:solidFill>
        </p:spPr>
      </p:sp>
      <p:sp>
        <p:nvSpPr>
          <p:cNvPr id="3" name="Freeform 3"/>
          <p:cNvSpPr/>
          <p:nvPr/>
        </p:nvSpPr>
        <p:spPr>
          <a:xfrm>
            <a:off x="1905414" y="3158836"/>
            <a:ext cx="7600796" cy="6099464"/>
          </a:xfrm>
          <a:custGeom>
            <a:avLst/>
            <a:gdLst/>
            <a:ahLst/>
            <a:cxnLst/>
            <a:rect l="l" t="t" r="r" b="b"/>
            <a:pathLst>
              <a:path w="7600796" h="6099464">
                <a:moveTo>
                  <a:pt x="0" y="0"/>
                </a:moveTo>
                <a:lnTo>
                  <a:pt x="7600796" y="0"/>
                </a:lnTo>
                <a:lnTo>
                  <a:pt x="7600796" y="6099464"/>
                </a:lnTo>
                <a:lnTo>
                  <a:pt x="0" y="6099464"/>
                </a:lnTo>
                <a:lnTo>
                  <a:pt x="0" y="0"/>
                </a:lnTo>
                <a:close/>
              </a:path>
            </a:pathLst>
          </a:custGeom>
          <a:blipFill>
            <a:blip r:embed="rId1"/>
            <a:stretch>
              <a:fillRect l="-28388" t="-34923" r="-34020"/>
            </a:stretch>
          </a:blipFill>
        </p:spPr>
      </p:sp>
      <p:sp>
        <p:nvSpPr>
          <p:cNvPr id="4" name="AutoShape 4"/>
          <p:cNvSpPr/>
          <p:nvPr/>
        </p:nvSpPr>
        <p:spPr>
          <a:xfrm>
            <a:off x="1028700" y="4174337"/>
            <a:ext cx="1753429" cy="1938326"/>
          </a:xfrm>
          <a:prstGeom prst="rect">
            <a:avLst/>
          </a:prstGeom>
          <a:solidFill>
            <a:srgbClr val="5D7963"/>
          </a:solidFill>
        </p:spPr>
      </p:sp>
      <p:sp>
        <p:nvSpPr>
          <p:cNvPr id="5" name="TextBox 5"/>
          <p:cNvSpPr txBox="1"/>
          <p:nvPr/>
        </p:nvSpPr>
        <p:spPr>
          <a:xfrm>
            <a:off x="12572951" y="7024081"/>
            <a:ext cx="5024054" cy="2059306"/>
          </a:xfrm>
          <a:prstGeom prst="rect">
            <a:avLst/>
          </a:prstGeom>
        </p:spPr>
        <p:txBody>
          <a:bodyPr lIns="0" tIns="0" rIns="0" bIns="0" rtlCol="0" anchor="t">
            <a:spAutoFit/>
          </a:bodyPr>
          <a:lstStyle/>
          <a:p>
            <a:pPr algn="r">
              <a:lnSpc>
                <a:spcPts val="5550"/>
              </a:lnSpc>
            </a:pPr>
            <a:r>
              <a:rPr lang="en-US" sz="3700" spc="36">
                <a:solidFill>
                  <a:srgbClr val="FFFFFF"/>
                </a:solidFill>
                <a:latin typeface="Aileron" panose="00000500000000000000"/>
              </a:rPr>
              <a:t>Ý TƯỞNG ĐỀ TÀI</a:t>
            </a:r>
            <a:endParaRPr lang="en-US" sz="3700" spc="36">
              <a:solidFill>
                <a:srgbClr val="FFFFFF"/>
              </a:solidFill>
              <a:latin typeface="Aileron" panose="00000500000000000000"/>
            </a:endParaRPr>
          </a:p>
          <a:p>
            <a:pPr algn="r">
              <a:lnSpc>
                <a:spcPts val="5550"/>
              </a:lnSpc>
            </a:pPr>
            <a:r>
              <a:rPr lang="en-US" sz="3700" spc="36">
                <a:solidFill>
                  <a:srgbClr val="FFFFFF"/>
                </a:solidFill>
                <a:latin typeface="Aileron" panose="00000500000000000000"/>
              </a:rPr>
              <a:t>INPUT - OUTPUT</a:t>
            </a:r>
            <a:endParaRPr lang="en-US" sz="3700" spc="36">
              <a:solidFill>
                <a:srgbClr val="FFFFFF"/>
              </a:solidFill>
              <a:latin typeface="Aileron" panose="00000500000000000000"/>
            </a:endParaRPr>
          </a:p>
          <a:p>
            <a:pPr algn="r">
              <a:lnSpc>
                <a:spcPts val="5550"/>
              </a:lnSpc>
            </a:pPr>
            <a:r>
              <a:rPr lang="en-US" sz="3700" spc="36">
                <a:solidFill>
                  <a:srgbClr val="FFFFFF"/>
                </a:solidFill>
                <a:latin typeface="Aileron" panose="00000500000000000000"/>
              </a:rPr>
              <a:t>PHẠM VI ĐỀ TÀI</a:t>
            </a:r>
            <a:endParaRPr lang="en-US" sz="3700" spc="36">
              <a:solidFill>
                <a:srgbClr val="FFFFFF"/>
              </a:solidFill>
              <a:latin typeface="Aileron" panose="00000500000000000000"/>
            </a:endParaRPr>
          </a:p>
        </p:txBody>
      </p:sp>
      <p:sp>
        <p:nvSpPr>
          <p:cNvPr id="6" name="TextBox 6"/>
          <p:cNvSpPr txBox="1"/>
          <p:nvPr/>
        </p:nvSpPr>
        <p:spPr>
          <a:xfrm>
            <a:off x="1028700" y="733425"/>
            <a:ext cx="8312776" cy="1228725"/>
          </a:xfrm>
          <a:prstGeom prst="rect">
            <a:avLst/>
          </a:prstGeom>
        </p:spPr>
        <p:txBody>
          <a:bodyPr lIns="0" tIns="0" rIns="0" bIns="0" rtlCol="0" anchor="t">
            <a:spAutoFit/>
          </a:bodyPr>
          <a:lstStyle/>
          <a:p>
            <a:pPr algn="r">
              <a:lnSpc>
                <a:spcPts val="9600"/>
              </a:lnSpc>
            </a:pPr>
            <a:r>
              <a:rPr lang="en-US" sz="8000" spc="160">
                <a:solidFill>
                  <a:srgbClr val="5D7963"/>
                </a:solidFill>
                <a:latin typeface="Aileron Heavy" panose="00000A00000000000000"/>
              </a:rPr>
              <a:t>INTRODUTIONS</a:t>
            </a:r>
            <a:endParaRPr lang="en-US" sz="8000" spc="160">
              <a:solidFill>
                <a:srgbClr val="5D7963"/>
              </a:solidFill>
              <a:latin typeface="Aileron Heavy" panose="00000A00000000000000"/>
            </a:endParaRPr>
          </a:p>
        </p:txBody>
      </p:sp>
      <p:sp>
        <p:nvSpPr>
          <p:cNvPr id="7" name="TextBox 7"/>
          <p:cNvSpPr txBox="1"/>
          <p:nvPr/>
        </p:nvSpPr>
        <p:spPr>
          <a:xfrm>
            <a:off x="1895889" y="4852988"/>
            <a:ext cx="5084955" cy="571500"/>
          </a:xfrm>
          <a:prstGeom prst="rect">
            <a:avLst/>
          </a:prstGeom>
        </p:spPr>
        <p:txBody>
          <a:bodyPr lIns="0" tIns="0" rIns="0" bIns="0" rtlCol="0" anchor="t">
            <a:spAutoFit/>
          </a:bodyPr>
          <a:lstStyle/>
          <a:p>
            <a:pPr>
              <a:lnSpc>
                <a:spcPts val="4440"/>
              </a:lnSpc>
            </a:pPr>
            <a:r>
              <a:rPr lang="en-US" sz="3700" spc="136">
                <a:solidFill>
                  <a:srgbClr val="FFFFFF"/>
                </a:solidFill>
                <a:latin typeface="Aileron Bold" panose="00000800000000000000"/>
              </a:rPr>
              <a:t>Computer Science</a:t>
            </a:r>
            <a:endParaRPr lang="en-US" sz="3700" spc="136">
              <a:solidFill>
                <a:srgbClr val="FFFFFF"/>
              </a:solidFill>
              <a:latin typeface="Aileron 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D7963"/>
        </a:solidFill>
        <a:effectLst/>
      </p:bgPr>
    </p:bg>
    <p:spTree>
      <p:nvGrpSpPr>
        <p:cNvPr id="1" name=""/>
        <p:cNvGrpSpPr/>
        <p:nvPr/>
      </p:nvGrpSpPr>
      <p:grpSpPr>
        <a:xfrm>
          <a:off x="0" y="0"/>
          <a:ext cx="0" cy="0"/>
          <a:chOff x="0" y="0"/>
          <a:chExt cx="0" cy="0"/>
        </a:xfrm>
      </p:grpSpPr>
      <p:sp>
        <p:nvSpPr>
          <p:cNvPr id="2" name="AutoShape 2"/>
          <p:cNvSpPr/>
          <p:nvPr/>
        </p:nvSpPr>
        <p:spPr>
          <a:xfrm>
            <a:off x="7478192" y="0"/>
            <a:ext cx="10809808" cy="10287000"/>
          </a:xfrm>
          <a:prstGeom prst="rect">
            <a:avLst/>
          </a:prstGeom>
          <a:solidFill>
            <a:srgbClr val="FFFFFF"/>
          </a:solidFill>
        </p:spPr>
      </p:sp>
      <p:sp>
        <p:nvSpPr>
          <p:cNvPr id="3" name="Freeform 3"/>
          <p:cNvSpPr/>
          <p:nvPr/>
        </p:nvSpPr>
        <p:spPr>
          <a:xfrm>
            <a:off x="9978780" y="2367206"/>
            <a:ext cx="7533418" cy="5182992"/>
          </a:xfrm>
          <a:custGeom>
            <a:avLst/>
            <a:gdLst/>
            <a:ahLst/>
            <a:cxnLst/>
            <a:rect l="l" t="t" r="r" b="b"/>
            <a:pathLst>
              <a:path w="7533418" h="5182992">
                <a:moveTo>
                  <a:pt x="0" y="0"/>
                </a:moveTo>
                <a:lnTo>
                  <a:pt x="7533418" y="0"/>
                </a:lnTo>
                <a:lnTo>
                  <a:pt x="7533418" y="5182991"/>
                </a:lnTo>
                <a:lnTo>
                  <a:pt x="0" y="5182991"/>
                </a:lnTo>
                <a:lnTo>
                  <a:pt x="0" y="0"/>
                </a:lnTo>
                <a:close/>
              </a:path>
            </a:pathLst>
          </a:custGeom>
          <a:blipFill>
            <a:blip r:embed="rId1"/>
            <a:stretch>
              <a:fillRect/>
            </a:stretch>
          </a:blipFill>
        </p:spPr>
      </p:sp>
      <p:grpSp>
        <p:nvGrpSpPr>
          <p:cNvPr id="4" name="Group 4"/>
          <p:cNvGrpSpPr/>
          <p:nvPr/>
        </p:nvGrpSpPr>
        <p:grpSpPr>
          <a:xfrm rot="0">
            <a:off x="1028700" y="3491724"/>
            <a:ext cx="5338071" cy="3303551"/>
            <a:chOff x="0" y="0"/>
            <a:chExt cx="7117428" cy="4404735"/>
          </a:xfrm>
        </p:grpSpPr>
        <p:sp>
          <p:nvSpPr>
            <p:cNvPr id="5" name="TextBox 5"/>
            <p:cNvSpPr txBox="1"/>
            <p:nvPr/>
          </p:nvSpPr>
          <p:spPr>
            <a:xfrm>
              <a:off x="0" y="-9525"/>
              <a:ext cx="7117428" cy="3260725"/>
            </a:xfrm>
            <a:prstGeom prst="rect">
              <a:avLst/>
            </a:prstGeom>
          </p:spPr>
          <p:txBody>
            <a:bodyPr lIns="0" tIns="0" rIns="0" bIns="0" rtlCol="0" anchor="t">
              <a:spAutoFit/>
            </a:bodyPr>
            <a:lstStyle/>
            <a:p>
              <a:pPr>
                <a:lnSpc>
                  <a:spcPts val="9600"/>
                </a:lnSpc>
              </a:pPr>
              <a:r>
                <a:rPr lang="en-US" sz="8000" spc="160">
                  <a:solidFill>
                    <a:srgbClr val="FFFFFF"/>
                  </a:solidFill>
                  <a:latin typeface="Aileron Bold" panose="00000800000000000000"/>
                </a:rPr>
                <a:t>Ý TƯỞNG ĐỀ TÀI</a:t>
              </a:r>
              <a:endParaRPr lang="en-US" sz="8000" spc="160">
                <a:solidFill>
                  <a:srgbClr val="FFFFFF"/>
                </a:solidFill>
                <a:latin typeface="Aileron Bold" panose="00000800000000000000"/>
              </a:endParaRPr>
            </a:p>
          </p:txBody>
        </p:sp>
        <p:sp>
          <p:nvSpPr>
            <p:cNvPr id="6" name="TextBox 6"/>
            <p:cNvSpPr txBox="1"/>
            <p:nvPr/>
          </p:nvSpPr>
          <p:spPr>
            <a:xfrm>
              <a:off x="0" y="3699885"/>
              <a:ext cx="7117428" cy="704850"/>
            </a:xfrm>
            <a:prstGeom prst="rect">
              <a:avLst/>
            </a:prstGeom>
          </p:spPr>
          <p:txBody>
            <a:bodyPr lIns="0" tIns="0" rIns="0" bIns="0" rtlCol="0" anchor="t">
              <a:spAutoFit/>
            </a:bodyPr>
            <a:lstStyle/>
            <a:p>
              <a:pPr>
                <a:lnSpc>
                  <a:spcPts val="4500"/>
                </a:lnSpc>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7963"/>
        </a:solidFill>
        <a:effectLst/>
      </p:bgPr>
    </p:bg>
    <p:spTree>
      <p:nvGrpSpPr>
        <p:cNvPr id="1" name=""/>
        <p:cNvGrpSpPr/>
        <p:nvPr/>
      </p:nvGrpSpPr>
      <p:grpSpPr>
        <a:xfrm>
          <a:off x="0" y="0"/>
          <a:ext cx="0" cy="0"/>
          <a:chOff x="0" y="0"/>
          <a:chExt cx="0" cy="0"/>
        </a:xfrm>
      </p:grpSpPr>
      <p:sp>
        <p:nvSpPr>
          <p:cNvPr id="2" name="AutoShape 2"/>
          <p:cNvSpPr/>
          <p:nvPr/>
        </p:nvSpPr>
        <p:spPr>
          <a:xfrm>
            <a:off x="7487717" y="0"/>
            <a:ext cx="10809808" cy="10287000"/>
          </a:xfrm>
          <a:prstGeom prst="rect">
            <a:avLst/>
          </a:prstGeom>
          <a:solidFill>
            <a:srgbClr val="FFFFFF"/>
          </a:solidFill>
        </p:spPr>
      </p:sp>
      <p:sp>
        <p:nvSpPr>
          <p:cNvPr id="3" name="TextBox 3"/>
          <p:cNvSpPr txBox="1"/>
          <p:nvPr/>
        </p:nvSpPr>
        <p:spPr>
          <a:xfrm>
            <a:off x="7944697" y="1912620"/>
            <a:ext cx="9895849" cy="6995160"/>
          </a:xfrm>
          <a:prstGeom prst="rect">
            <a:avLst/>
          </a:prstGeom>
        </p:spPr>
        <p:txBody>
          <a:bodyPr lIns="0" tIns="0" rIns="0" bIns="0" rtlCol="0" anchor="t">
            <a:spAutoFit/>
          </a:bodyPr>
          <a:lstStyle/>
          <a:p>
            <a:pPr marL="734060" lvl="1" indent="-367030" algn="just">
              <a:lnSpc>
                <a:spcPts val="5100"/>
              </a:lnSpc>
              <a:buFont typeface="Arial" panose="020B0604020202020204"/>
              <a:buChar char="•"/>
            </a:pPr>
            <a:r>
              <a:rPr lang="en-US" sz="3400" spc="33">
                <a:solidFill>
                  <a:srgbClr val="000000"/>
                </a:solidFill>
                <a:latin typeface="Aileron" panose="00000500000000000000"/>
              </a:rPr>
              <a:t>Mục tiêu:</a:t>
            </a:r>
            <a:endParaRPr lang="en-US" sz="3400" spc="33">
              <a:solidFill>
                <a:srgbClr val="000000"/>
              </a:solidFill>
              <a:latin typeface="Aileron" panose="00000500000000000000"/>
            </a:endParaRPr>
          </a:p>
          <a:p>
            <a:pPr marL="1468120" lvl="2" indent="-489585" algn="just">
              <a:lnSpc>
                <a:spcPts val="5100"/>
              </a:lnSpc>
              <a:buFont typeface="Arial" panose="020B0604020202020204"/>
              <a:buChar char="⚬"/>
            </a:pPr>
            <a:r>
              <a:rPr lang="en-US" sz="3400" spc="33">
                <a:solidFill>
                  <a:srgbClr val="000000"/>
                </a:solidFill>
                <a:latin typeface="Aileron" panose="00000500000000000000"/>
              </a:rPr>
              <a:t>Xây dựng hệ thống object detection có khả năng phát hiện các loại trái cây phổ biến.</a:t>
            </a:r>
            <a:endParaRPr lang="en-US" sz="3400" spc="33">
              <a:solidFill>
                <a:srgbClr val="000000"/>
              </a:solidFill>
              <a:latin typeface="Aileron" panose="00000500000000000000"/>
            </a:endParaRPr>
          </a:p>
          <a:p>
            <a:pPr marL="1468120" lvl="2" indent="-489585" algn="just">
              <a:lnSpc>
                <a:spcPts val="5100"/>
              </a:lnSpc>
              <a:buFont typeface="Arial" panose="020B0604020202020204"/>
              <a:buChar char="⚬"/>
            </a:pPr>
            <a:r>
              <a:rPr lang="en-US" sz="3400" spc="33">
                <a:solidFill>
                  <a:srgbClr val="000000"/>
                </a:solidFill>
                <a:latin typeface="Aileron" panose="00000500000000000000"/>
              </a:rPr>
              <a:t>Tối ưu hóa hiệu suất để chạy mượt mà trên các thiết bị có cấu hình tầm trung.</a:t>
            </a:r>
            <a:endParaRPr lang="en-US" sz="3400" spc="33">
              <a:solidFill>
                <a:srgbClr val="000000"/>
              </a:solidFill>
              <a:latin typeface="Aileron" panose="00000500000000000000"/>
            </a:endParaRPr>
          </a:p>
          <a:p>
            <a:pPr marL="1468120" lvl="2" indent="-489585" algn="just">
              <a:lnSpc>
                <a:spcPts val="5100"/>
              </a:lnSpc>
              <a:buFont typeface="Arial" panose="020B0604020202020204"/>
              <a:buChar char="⚬"/>
            </a:pPr>
            <a:r>
              <a:rPr lang="en-US" sz="3400" spc="33">
                <a:solidFill>
                  <a:srgbClr val="000000"/>
                </a:solidFill>
                <a:latin typeface="Aileron" panose="00000500000000000000"/>
              </a:rPr>
              <a:t>Cung cấp thông tin về tên loại trái cây được phát hiện, trong tương lai có thể bổ sung giá trị dinh dưỡng, và một số thông tin liên quan.</a:t>
            </a:r>
            <a:endParaRPr lang="en-US" sz="3400" spc="33">
              <a:solidFill>
                <a:srgbClr val="000000"/>
              </a:solidFill>
              <a:latin typeface="Aileron" panose="00000500000000000000"/>
            </a:endParaRPr>
          </a:p>
          <a:p>
            <a:pPr algn="just">
              <a:lnSpc>
                <a:spcPts val="5100"/>
              </a:lnSpc>
              <a:spcBef>
                <a:spcPct val="0"/>
              </a:spcBef>
            </a:pPr>
          </a:p>
        </p:txBody>
      </p:sp>
      <p:sp>
        <p:nvSpPr>
          <p:cNvPr id="4" name="Freeform 4"/>
          <p:cNvSpPr/>
          <p:nvPr/>
        </p:nvSpPr>
        <p:spPr>
          <a:xfrm>
            <a:off x="15282480" y="0"/>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1"/>
            <a:stretch>
              <a:fillRect/>
            </a:stretch>
          </a:blipFill>
        </p:spPr>
      </p:sp>
      <p:sp>
        <p:nvSpPr>
          <p:cNvPr id="5" name="TextBox 5"/>
          <p:cNvSpPr txBox="1"/>
          <p:nvPr/>
        </p:nvSpPr>
        <p:spPr>
          <a:xfrm>
            <a:off x="1028700" y="3482199"/>
            <a:ext cx="5338071" cy="2447925"/>
          </a:xfrm>
          <a:prstGeom prst="rect">
            <a:avLst/>
          </a:prstGeom>
        </p:spPr>
        <p:txBody>
          <a:bodyPr lIns="0" tIns="0" rIns="0" bIns="0" rtlCol="0" anchor="t">
            <a:spAutoFit/>
          </a:bodyPr>
          <a:lstStyle/>
          <a:p>
            <a:pPr>
              <a:lnSpc>
                <a:spcPts val="9600"/>
              </a:lnSpc>
            </a:pPr>
            <a:r>
              <a:rPr lang="en-US" sz="8000" spc="160">
                <a:solidFill>
                  <a:srgbClr val="FFFFFF"/>
                </a:solidFill>
                <a:latin typeface="Aileron Bold" panose="00000800000000000000"/>
              </a:rPr>
              <a:t>Ý TƯỞNG ĐỀ TÀI</a:t>
            </a:r>
            <a:endParaRPr lang="en-US" sz="8000" spc="160">
              <a:solidFill>
                <a:srgbClr val="FFFFFF"/>
              </a:solidFill>
              <a:latin typeface="Aileron Bold" panose="00000800000000000000"/>
            </a:endParaRPr>
          </a:p>
        </p:txBody>
      </p:sp>
      <p:sp>
        <p:nvSpPr>
          <p:cNvPr id="6" name="TextBox 6"/>
          <p:cNvSpPr txBox="1"/>
          <p:nvPr/>
        </p:nvSpPr>
        <p:spPr>
          <a:xfrm>
            <a:off x="1028700" y="6242826"/>
            <a:ext cx="5338071" cy="552450"/>
          </a:xfrm>
          <a:prstGeom prst="rect">
            <a:avLst/>
          </a:prstGeom>
        </p:spPr>
        <p:txBody>
          <a:bodyPr lIns="0" tIns="0" rIns="0" bIns="0" rtlCol="0" anchor="t">
            <a:spAutoFit/>
          </a:bodyPr>
          <a:lstStyle/>
          <a:p>
            <a:pPr>
              <a:lnSpc>
                <a:spcPts val="4500"/>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987707"/>
          </a:xfrm>
          <a:prstGeom prst="rect">
            <a:avLst/>
          </a:prstGeom>
          <a:solidFill>
            <a:srgbClr val="5D7963"/>
          </a:solidFill>
        </p:spPr>
      </p:sp>
      <p:sp>
        <p:nvSpPr>
          <p:cNvPr id="3" name="Freeform 3"/>
          <p:cNvSpPr/>
          <p:nvPr/>
        </p:nvSpPr>
        <p:spPr>
          <a:xfrm>
            <a:off x="12317604" y="2362713"/>
            <a:ext cx="3668109" cy="7542019"/>
          </a:xfrm>
          <a:custGeom>
            <a:avLst/>
            <a:gdLst/>
            <a:ahLst/>
            <a:cxnLst/>
            <a:rect l="l" t="t" r="r" b="b"/>
            <a:pathLst>
              <a:path w="3668109" h="7542019">
                <a:moveTo>
                  <a:pt x="0" y="0"/>
                </a:moveTo>
                <a:lnTo>
                  <a:pt x="3668109" y="0"/>
                </a:lnTo>
                <a:lnTo>
                  <a:pt x="3668109" y="7542019"/>
                </a:lnTo>
                <a:lnTo>
                  <a:pt x="0" y="7542019"/>
                </a:lnTo>
                <a:lnTo>
                  <a:pt x="0" y="0"/>
                </a:lnTo>
                <a:close/>
              </a:path>
            </a:pathLst>
          </a:custGeom>
          <a:blipFill>
            <a:blip r:embed="rId1"/>
            <a:stretch>
              <a:fillRect/>
            </a:stretch>
          </a:blipFill>
        </p:spPr>
      </p:sp>
      <p:sp>
        <p:nvSpPr>
          <p:cNvPr id="4" name="Freeform 4"/>
          <p:cNvSpPr/>
          <p:nvPr/>
        </p:nvSpPr>
        <p:spPr>
          <a:xfrm>
            <a:off x="0" y="792162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sp>
        <p:nvSpPr>
          <p:cNvPr id="5" name="TextBox 5"/>
          <p:cNvSpPr txBox="1"/>
          <p:nvPr/>
        </p:nvSpPr>
        <p:spPr>
          <a:xfrm>
            <a:off x="1028700" y="409575"/>
            <a:ext cx="14804396" cy="1228725"/>
          </a:xfrm>
          <a:prstGeom prst="rect">
            <a:avLst/>
          </a:prstGeom>
        </p:spPr>
        <p:txBody>
          <a:bodyPr lIns="0" tIns="0" rIns="0" bIns="0" rtlCol="0" anchor="t">
            <a:spAutoFit/>
          </a:bodyPr>
          <a:lstStyle/>
          <a:p>
            <a:pPr>
              <a:lnSpc>
                <a:spcPts val="9600"/>
              </a:lnSpc>
            </a:pPr>
            <a:r>
              <a:rPr lang="en-US" sz="8000" spc="160">
                <a:solidFill>
                  <a:srgbClr val="FFFFFF"/>
                </a:solidFill>
                <a:latin typeface="Aileron Bold" panose="00000800000000000000"/>
              </a:rPr>
              <a:t>INPUT &amp; OUTPUT BÀI TOÁN</a:t>
            </a:r>
            <a:endParaRPr lang="en-US" sz="8000" spc="160">
              <a:solidFill>
                <a:srgbClr val="FFFFFF"/>
              </a:solidFill>
              <a:latin typeface="Aileron Bold" panose="00000800000000000000"/>
            </a:endParaRPr>
          </a:p>
        </p:txBody>
      </p:sp>
      <p:sp>
        <p:nvSpPr>
          <p:cNvPr id="6" name="TextBox 6"/>
          <p:cNvSpPr txBox="1"/>
          <p:nvPr/>
        </p:nvSpPr>
        <p:spPr>
          <a:xfrm>
            <a:off x="1028700" y="2719781"/>
            <a:ext cx="3772733" cy="613410"/>
          </a:xfrm>
          <a:prstGeom prst="rect">
            <a:avLst/>
          </a:prstGeom>
        </p:spPr>
        <p:txBody>
          <a:bodyPr lIns="0" tIns="0" rIns="0" bIns="0" rtlCol="0" anchor="t">
            <a:spAutoFit/>
          </a:bodyPr>
          <a:lstStyle/>
          <a:p>
            <a:pPr algn="ctr">
              <a:lnSpc>
                <a:spcPts val="5100"/>
              </a:lnSpc>
              <a:spcBef>
                <a:spcPct val="0"/>
              </a:spcBef>
            </a:pPr>
            <a:r>
              <a:rPr lang="en-US" sz="3400" spc="33">
                <a:solidFill>
                  <a:srgbClr val="000000"/>
                </a:solidFill>
                <a:latin typeface="Aileron" panose="00000500000000000000"/>
              </a:rPr>
              <a:t>Input của bài toán: </a:t>
            </a:r>
            <a:endParaRPr lang="en-US" sz="3400" spc="33">
              <a:solidFill>
                <a:srgbClr val="000000"/>
              </a:solidFill>
              <a:latin typeface="Aileron" panose="00000500000000000000"/>
            </a:endParaRPr>
          </a:p>
        </p:txBody>
      </p:sp>
      <p:sp>
        <p:nvSpPr>
          <p:cNvPr id="7" name="TextBox 7"/>
          <p:cNvSpPr txBox="1"/>
          <p:nvPr/>
        </p:nvSpPr>
        <p:spPr>
          <a:xfrm>
            <a:off x="1038225" y="4066616"/>
            <a:ext cx="8825369" cy="1889760"/>
          </a:xfrm>
          <a:prstGeom prst="rect">
            <a:avLst/>
          </a:prstGeom>
        </p:spPr>
        <p:txBody>
          <a:bodyPr lIns="0" tIns="0" rIns="0" bIns="0" rtlCol="0" anchor="t">
            <a:spAutoFit/>
          </a:bodyPr>
          <a:lstStyle/>
          <a:p>
            <a:pPr algn="just">
              <a:lnSpc>
                <a:spcPts val="5100"/>
              </a:lnSpc>
            </a:pPr>
            <a:r>
              <a:rPr lang="en-US" sz="3400" spc="33">
                <a:solidFill>
                  <a:srgbClr val="000000"/>
                </a:solidFill>
                <a:latin typeface="Aileron" panose="00000500000000000000"/>
              </a:rPr>
              <a:t>Ảnh đầu vào có chứa hình ảnh chứa một hoặc nhiều loại trái cây cần được phát hiện. </a:t>
            </a:r>
            <a:endParaRPr lang="en-US" sz="3400" spc="33">
              <a:solidFill>
                <a:srgbClr val="000000"/>
              </a:solidFill>
              <a:latin typeface="Aileron" panose="00000500000000000000"/>
            </a:endParaRPr>
          </a:p>
          <a:p>
            <a:pPr algn="just">
              <a:lnSpc>
                <a:spcPts val="5100"/>
              </a:lnSpc>
              <a:spcBef>
                <a:spcPct val="0"/>
              </a:spcBef>
            </a:pPr>
            <a:r>
              <a:rPr lang="en-US" sz="3400" spc="33">
                <a:solidFill>
                  <a:srgbClr val="000000"/>
                </a:solidFill>
                <a:latin typeface="Aileron" panose="00000500000000000000"/>
              </a:rPr>
              <a:t>  </a:t>
            </a:r>
            <a:endParaRPr lang="en-US" sz="3400" spc="33">
              <a:solidFill>
                <a:srgbClr val="000000"/>
              </a:solidFill>
              <a:latin typeface="Aileron"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987707"/>
          </a:xfrm>
          <a:prstGeom prst="rect">
            <a:avLst/>
          </a:prstGeom>
          <a:solidFill>
            <a:srgbClr val="5D7963"/>
          </a:solidFill>
        </p:spPr>
      </p:sp>
      <p:sp>
        <p:nvSpPr>
          <p:cNvPr id="3" name="Freeform 3"/>
          <p:cNvSpPr/>
          <p:nvPr/>
        </p:nvSpPr>
        <p:spPr>
          <a:xfrm>
            <a:off x="12288051" y="2362713"/>
            <a:ext cx="3689115" cy="7537560"/>
          </a:xfrm>
          <a:custGeom>
            <a:avLst/>
            <a:gdLst/>
            <a:ahLst/>
            <a:cxnLst/>
            <a:rect l="l" t="t" r="r" b="b"/>
            <a:pathLst>
              <a:path w="3689115" h="7537560">
                <a:moveTo>
                  <a:pt x="0" y="0"/>
                </a:moveTo>
                <a:lnTo>
                  <a:pt x="3689115" y="0"/>
                </a:lnTo>
                <a:lnTo>
                  <a:pt x="3689115" y="7537561"/>
                </a:lnTo>
                <a:lnTo>
                  <a:pt x="0" y="7537561"/>
                </a:lnTo>
                <a:lnTo>
                  <a:pt x="0" y="0"/>
                </a:lnTo>
                <a:close/>
              </a:path>
            </a:pathLst>
          </a:custGeom>
          <a:blipFill>
            <a:blip r:embed="rId1"/>
            <a:stretch>
              <a:fillRect/>
            </a:stretch>
          </a:blipFill>
        </p:spPr>
      </p:sp>
      <p:sp>
        <p:nvSpPr>
          <p:cNvPr id="4" name="Freeform 4"/>
          <p:cNvSpPr/>
          <p:nvPr/>
        </p:nvSpPr>
        <p:spPr>
          <a:xfrm>
            <a:off x="0" y="792162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2"/>
            <a:stretch>
              <a:fillRect/>
            </a:stretch>
          </a:blipFill>
        </p:spPr>
      </p:sp>
      <p:sp>
        <p:nvSpPr>
          <p:cNvPr id="5" name="TextBox 5"/>
          <p:cNvSpPr txBox="1"/>
          <p:nvPr/>
        </p:nvSpPr>
        <p:spPr>
          <a:xfrm>
            <a:off x="1028700" y="409575"/>
            <a:ext cx="14804396" cy="1228725"/>
          </a:xfrm>
          <a:prstGeom prst="rect">
            <a:avLst/>
          </a:prstGeom>
        </p:spPr>
        <p:txBody>
          <a:bodyPr lIns="0" tIns="0" rIns="0" bIns="0" rtlCol="0" anchor="t">
            <a:spAutoFit/>
          </a:bodyPr>
          <a:lstStyle/>
          <a:p>
            <a:pPr>
              <a:lnSpc>
                <a:spcPts val="9600"/>
              </a:lnSpc>
            </a:pPr>
            <a:r>
              <a:rPr lang="en-US" sz="8000" spc="160">
                <a:solidFill>
                  <a:srgbClr val="FFFFFF"/>
                </a:solidFill>
                <a:latin typeface="Aileron Bold" panose="00000800000000000000"/>
              </a:rPr>
              <a:t>INPUT &amp; OUTPUT BÀI TOÁN</a:t>
            </a:r>
            <a:endParaRPr lang="en-US" sz="8000" spc="160">
              <a:solidFill>
                <a:srgbClr val="FFFFFF"/>
              </a:solidFill>
              <a:latin typeface="Aileron Bold" panose="00000800000000000000"/>
            </a:endParaRPr>
          </a:p>
        </p:txBody>
      </p:sp>
      <p:sp>
        <p:nvSpPr>
          <p:cNvPr id="6" name="TextBox 6"/>
          <p:cNvSpPr txBox="1"/>
          <p:nvPr/>
        </p:nvSpPr>
        <p:spPr>
          <a:xfrm>
            <a:off x="1028700" y="3181777"/>
            <a:ext cx="1586389" cy="613410"/>
          </a:xfrm>
          <a:prstGeom prst="rect">
            <a:avLst/>
          </a:prstGeom>
        </p:spPr>
        <p:txBody>
          <a:bodyPr lIns="0" tIns="0" rIns="0" bIns="0" rtlCol="0" anchor="t">
            <a:spAutoFit/>
          </a:bodyPr>
          <a:lstStyle/>
          <a:p>
            <a:pPr algn="ctr">
              <a:lnSpc>
                <a:spcPts val="5100"/>
              </a:lnSpc>
              <a:spcBef>
                <a:spcPct val="0"/>
              </a:spcBef>
            </a:pPr>
            <a:r>
              <a:rPr lang="en-US" sz="3400" spc="33">
                <a:solidFill>
                  <a:srgbClr val="000000"/>
                </a:solidFill>
                <a:latin typeface="Aileron" panose="00000500000000000000"/>
              </a:rPr>
              <a:t>Output: </a:t>
            </a:r>
            <a:endParaRPr lang="en-US" sz="3400" spc="33">
              <a:solidFill>
                <a:srgbClr val="000000"/>
              </a:solidFill>
              <a:latin typeface="Aileron" panose="00000500000000000000"/>
            </a:endParaRPr>
          </a:p>
        </p:txBody>
      </p:sp>
      <p:sp>
        <p:nvSpPr>
          <p:cNvPr id="7" name="TextBox 7"/>
          <p:cNvSpPr txBox="1"/>
          <p:nvPr/>
        </p:nvSpPr>
        <p:spPr>
          <a:xfrm>
            <a:off x="1028700" y="4066616"/>
            <a:ext cx="8660375" cy="1889760"/>
          </a:xfrm>
          <a:prstGeom prst="rect">
            <a:avLst/>
          </a:prstGeom>
        </p:spPr>
        <p:txBody>
          <a:bodyPr lIns="0" tIns="0" rIns="0" bIns="0" rtlCol="0" anchor="t">
            <a:spAutoFit/>
          </a:bodyPr>
          <a:lstStyle/>
          <a:p>
            <a:pPr algn="just">
              <a:lnSpc>
                <a:spcPts val="5100"/>
              </a:lnSpc>
              <a:spcBef>
                <a:spcPct val="0"/>
              </a:spcBef>
            </a:pPr>
            <a:r>
              <a:rPr lang="en-US" sz="3400" spc="33">
                <a:solidFill>
                  <a:srgbClr val="000000"/>
                </a:solidFill>
                <a:latin typeface="Aileron" panose="00000500000000000000"/>
              </a:rPr>
              <a:t>-  Hình ảnh gốc với các bounding box và nhãn cho từng trái cây được phát hiện.</a:t>
            </a:r>
            <a:endParaRPr lang="en-US" sz="3400" spc="33">
              <a:solidFill>
                <a:srgbClr val="000000"/>
              </a:solidFill>
              <a:latin typeface="Aileron" panose="00000500000000000000"/>
            </a:endParaRPr>
          </a:p>
          <a:p>
            <a:pPr algn="just">
              <a:lnSpc>
                <a:spcPts val="5100"/>
              </a:lnSpc>
              <a:spcBef>
                <a:spcPct val="0"/>
              </a:spcBef>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540835" y="7198798"/>
            <a:ext cx="6658689" cy="904240"/>
          </a:xfrm>
          <a:prstGeom prst="rect">
            <a:avLst/>
          </a:prstGeom>
        </p:spPr>
        <p:txBody>
          <a:bodyPr lIns="0" tIns="0" rIns="0" bIns="0" rtlCol="0" anchor="t">
            <a:spAutoFit/>
          </a:bodyPr>
          <a:lstStyle/>
          <a:p>
            <a:pPr algn="ctr">
              <a:lnSpc>
                <a:spcPts val="7280"/>
              </a:lnSpc>
            </a:pPr>
            <a:r>
              <a:rPr lang="en-US" sz="5200">
                <a:solidFill>
                  <a:srgbClr val="FFFFFF"/>
                </a:solidFill>
                <a:latin typeface="DejaVu Serif Bold" panose="02060803050605020204"/>
              </a:rPr>
              <a:t>Propose approach</a:t>
            </a:r>
            <a:endParaRPr lang="en-US" sz="5200">
              <a:solidFill>
                <a:srgbClr val="FFFFFF"/>
              </a:solidFill>
              <a:latin typeface="DejaVu Serif Bold" panose="02060803050605020204"/>
            </a:endParaRPr>
          </a:p>
        </p:txBody>
      </p:sp>
      <p:sp>
        <p:nvSpPr>
          <p:cNvPr id="3" name="AutoShape 3"/>
          <p:cNvSpPr/>
          <p:nvPr/>
        </p:nvSpPr>
        <p:spPr>
          <a:xfrm>
            <a:off x="10402721" y="0"/>
            <a:ext cx="7885279" cy="10287000"/>
          </a:xfrm>
          <a:prstGeom prst="rect">
            <a:avLst/>
          </a:prstGeom>
          <a:solidFill>
            <a:srgbClr val="5D7963"/>
          </a:solidFill>
        </p:spPr>
      </p:sp>
      <p:sp>
        <p:nvSpPr>
          <p:cNvPr id="4" name="Freeform 4"/>
          <p:cNvSpPr/>
          <p:nvPr/>
        </p:nvSpPr>
        <p:spPr>
          <a:xfrm>
            <a:off x="0" y="7921624"/>
            <a:ext cx="3005520" cy="2365376"/>
          </a:xfrm>
          <a:custGeom>
            <a:avLst/>
            <a:gdLst/>
            <a:ahLst/>
            <a:cxnLst/>
            <a:rect l="l" t="t" r="r" b="b"/>
            <a:pathLst>
              <a:path w="3005520" h="2365376">
                <a:moveTo>
                  <a:pt x="0" y="0"/>
                </a:moveTo>
                <a:lnTo>
                  <a:pt x="3005520" y="0"/>
                </a:lnTo>
                <a:lnTo>
                  <a:pt x="3005520" y="2365376"/>
                </a:lnTo>
                <a:lnTo>
                  <a:pt x="0" y="2365376"/>
                </a:lnTo>
                <a:lnTo>
                  <a:pt x="0" y="0"/>
                </a:lnTo>
                <a:close/>
              </a:path>
            </a:pathLst>
          </a:custGeom>
          <a:blipFill>
            <a:blip r:embed="rId1"/>
            <a:stretch>
              <a:fillRect/>
            </a:stretch>
          </a:blipFill>
        </p:spPr>
      </p:sp>
      <p:sp>
        <p:nvSpPr>
          <p:cNvPr id="5" name="TextBox 5"/>
          <p:cNvSpPr txBox="1"/>
          <p:nvPr/>
        </p:nvSpPr>
        <p:spPr>
          <a:xfrm>
            <a:off x="11676325" y="3617207"/>
            <a:ext cx="5338071" cy="2447925"/>
          </a:xfrm>
          <a:prstGeom prst="rect">
            <a:avLst/>
          </a:prstGeom>
        </p:spPr>
        <p:txBody>
          <a:bodyPr lIns="0" tIns="0" rIns="0" bIns="0" rtlCol="0" anchor="t">
            <a:spAutoFit/>
          </a:bodyPr>
          <a:lstStyle/>
          <a:p>
            <a:pPr algn="ctr">
              <a:lnSpc>
                <a:spcPts val="9600"/>
              </a:lnSpc>
            </a:pPr>
            <a:r>
              <a:rPr lang="en-US" sz="8000" spc="160">
                <a:solidFill>
                  <a:srgbClr val="FFFFFF"/>
                </a:solidFill>
                <a:latin typeface="Aileron Bold" panose="00000800000000000000"/>
              </a:rPr>
              <a:t>PHẠM VI ĐỀ TÀI</a:t>
            </a:r>
            <a:endParaRPr lang="en-US" sz="8000" spc="160">
              <a:solidFill>
                <a:srgbClr val="FFFFFF"/>
              </a:solidFill>
              <a:latin typeface="Aileron Bold" panose="00000800000000000000"/>
            </a:endParaRPr>
          </a:p>
        </p:txBody>
      </p:sp>
      <p:sp>
        <p:nvSpPr>
          <p:cNvPr id="6" name="TextBox 6"/>
          <p:cNvSpPr txBox="1"/>
          <p:nvPr/>
        </p:nvSpPr>
        <p:spPr>
          <a:xfrm>
            <a:off x="639871" y="1696402"/>
            <a:ext cx="9083705" cy="6170295"/>
          </a:xfrm>
          <a:prstGeom prst="rect">
            <a:avLst/>
          </a:prstGeom>
        </p:spPr>
        <p:txBody>
          <a:bodyPr lIns="0" tIns="0" rIns="0" bIns="0" rtlCol="0" anchor="t">
            <a:spAutoFit/>
          </a:bodyPr>
          <a:lstStyle/>
          <a:p>
            <a:pPr marL="712470" lvl="1" indent="-356235" algn="just">
              <a:lnSpc>
                <a:spcPts val="4950"/>
              </a:lnSpc>
              <a:buFont typeface="Arial" panose="020B0604020202020204"/>
              <a:buChar char="•"/>
            </a:pPr>
            <a:r>
              <a:rPr lang="en-US" sz="3300" spc="32">
                <a:solidFill>
                  <a:srgbClr val="000000"/>
                </a:solidFill>
                <a:latin typeface="Aileron" panose="00000500000000000000"/>
              </a:rPr>
              <a:t>Loại trái cây: Phạm vi của đề tài sẽ chỉ tập trung vào một số loại trái cây phổ biến. </a:t>
            </a:r>
            <a:endParaRPr lang="en-US" sz="3300" spc="32">
              <a:solidFill>
                <a:srgbClr val="000000"/>
              </a:solidFill>
              <a:latin typeface="Aileron" panose="00000500000000000000"/>
            </a:endParaRPr>
          </a:p>
          <a:p>
            <a:pPr algn="just">
              <a:lnSpc>
                <a:spcPts val="4950"/>
              </a:lnSpc>
            </a:pPr>
          </a:p>
          <a:p>
            <a:pPr marL="712470" lvl="1" indent="-356235" algn="just">
              <a:lnSpc>
                <a:spcPts val="4950"/>
              </a:lnSpc>
              <a:buFont typeface="Arial" panose="020B0604020202020204"/>
              <a:buChar char="•"/>
            </a:pPr>
            <a:r>
              <a:rPr lang="en-US" sz="3300" spc="32">
                <a:solidFill>
                  <a:srgbClr val="000000"/>
                </a:solidFill>
                <a:latin typeface="Aileron" panose="00000500000000000000"/>
              </a:rPr>
              <a:t>Kích thước object: Độ lớn kích thước của object ít nhất bằng 15% kích thước ảnh</a:t>
            </a:r>
            <a:endParaRPr lang="en-US" sz="3300" spc="32">
              <a:solidFill>
                <a:srgbClr val="000000"/>
              </a:solidFill>
              <a:latin typeface="Aileron" panose="00000500000000000000"/>
            </a:endParaRPr>
          </a:p>
          <a:p>
            <a:pPr algn="just">
              <a:lnSpc>
                <a:spcPts val="4950"/>
              </a:lnSpc>
            </a:pPr>
          </a:p>
          <a:p>
            <a:pPr marL="712470" lvl="1" indent="-356235" algn="just">
              <a:lnSpc>
                <a:spcPts val="4950"/>
              </a:lnSpc>
              <a:buFont typeface="Arial" panose="020B0604020202020204"/>
              <a:buChar char="•"/>
            </a:pPr>
            <a:r>
              <a:rPr lang="en-US" sz="3300" spc="32">
                <a:solidFill>
                  <a:srgbClr val="000000"/>
                </a:solidFill>
                <a:latin typeface="Aileron" panose="00000500000000000000"/>
              </a:rPr>
              <a:t>Hiệu suất: Sử dụng các mô hình có số lượng tham số ít, nhẹ để tối ưu thời gian phát hiện. </a:t>
            </a:r>
            <a:endParaRPr lang="en-US" sz="3300" spc="32">
              <a:solidFill>
                <a:srgbClr val="000000"/>
              </a:solidFill>
              <a:latin typeface="Aileron" panose="00000500000000000000"/>
            </a:endParaRPr>
          </a:p>
          <a:p>
            <a:pPr algn="just">
              <a:lnSpc>
                <a:spcPts val="495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4707</Words>
  <Application>WPS Presentation</Application>
  <PresentationFormat>On-screen Show (4:3)</PresentationFormat>
  <Paragraphs>294</Paragraphs>
  <Slides>36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SimSun</vt:lpstr>
      <vt:lpstr>Wingdings</vt:lpstr>
      <vt:lpstr>Aileron Bold</vt:lpstr>
      <vt:lpstr>Aileron Heavy</vt:lpstr>
      <vt:lpstr>Aileron</vt:lpstr>
      <vt:lpstr>Aileron Ultra-Bold</vt:lpstr>
      <vt:lpstr>Arial</vt:lpstr>
      <vt:lpstr>DejaVu Serif Bold</vt:lpstr>
      <vt:lpstr>Microsoft YaHei</vt:lpstr>
      <vt:lpstr>Arial Unicode MS</vt:lpstr>
      <vt:lpstr>Calibri</vt:lpstr>
      <vt:lpstr>Public Sans Bold</vt:lpstr>
      <vt:lpstr>Public Sans Heavy</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CS406</dc:title>
  <dc:creator/>
  <cp:lastModifiedBy>ACER</cp:lastModifiedBy>
  <cp:revision>2</cp:revision>
  <dcterms:created xsi:type="dcterms:W3CDTF">2006-08-16T00:00:00Z</dcterms:created>
  <dcterms:modified xsi:type="dcterms:W3CDTF">2024-01-05T16:10:33Z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FF58FC826F114F7998ACC9C71F856EBA_12</vt:lpwstr>
  </property>
  <property fmtid="{D5CDD505-2E9C-101B-9397-08002B2CF9AE}" pid="3" name="KSOProductBuildVer">
    <vt:lpwstr>1033-12.2.0.13359</vt:lpwstr>
  </property>
</Properties>
</file>